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Josefin Sans" pitchFamily="2" charset="0"/>
      <p:regular r:id="rId23"/>
      <p:bold r:id="rId24"/>
      <p:italic r:id="rId25"/>
      <p:boldItalic r:id="rId26"/>
    </p:embeddedFont>
    <p:embeddedFont>
      <p:font typeface="Work Sans" pitchFamily="2" charset="0"/>
      <p:regular r:id="rId27"/>
      <p:bold r:id="rId28"/>
      <p:italic r:id="rId29"/>
      <p:boldItalic r:id="rId30"/>
    </p:embeddedFont>
    <p:embeddedFont>
      <p:font typeface="Work Sans Medium" pitchFamily="2" charset="0"/>
      <p:regular r:id="rId31"/>
      <p:bold r:id="rId32"/>
      <p:italic r:id="rId33"/>
      <p:boldItalic r:id="rId34"/>
    </p:embeddedFont>
    <p:embeddedFont>
      <p:font typeface="Work Sans SemiBold"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hLs3qua1b+/RVfYBI2AFdMZ7BQ4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4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customschemas.google.com/relationships/presentationmetadata" Target="meta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4" name="Google Shape;31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1" name="Google Shape;34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9" name="Google Shape;38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6" name="Google Shape;41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2" name="Google Shape;44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8" name="Google Shape;46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2" name="Google Shape;49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2" name="Google Shape;10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 name="Google Shape;11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7" name="Google Shape;21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0" name="Google Shape;24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a:t>Imagen con logo de mipg y control interno</a:t>
            </a:r>
            <a:endParaRPr/>
          </a:p>
        </p:txBody>
      </p:sp>
      <p:sp>
        <p:nvSpPr>
          <p:cNvPr id="279" name="Google Shape;279;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18"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3"/>
        <p:cNvGrpSpPr/>
        <p:nvPr/>
      </p:nvGrpSpPr>
      <p:grpSpPr>
        <a:xfrm>
          <a:off x="0" y="0"/>
          <a:ext cx="0" cy="0"/>
          <a:chOff x="0" y="0"/>
          <a:chExt cx="0" cy="0"/>
        </a:xfrm>
      </p:grpSpPr>
      <p:sp>
        <p:nvSpPr>
          <p:cNvPr id="54" name="Google Shape;54;p2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6" name="Google Shape;56;p2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2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2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2"/>
        <p:cNvGrpSpPr/>
        <p:nvPr/>
      </p:nvGrpSpPr>
      <p:grpSpPr>
        <a:xfrm>
          <a:off x="0" y="0"/>
          <a:ext cx="0" cy="0"/>
          <a:chOff x="0" y="0"/>
          <a:chExt cx="0" cy="0"/>
        </a:xfrm>
      </p:grpSpPr>
      <p:sp>
        <p:nvSpPr>
          <p:cNvPr id="63" name="Google Shape;63;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7"/>
        <p:cNvGrpSpPr/>
        <p:nvPr/>
      </p:nvGrpSpPr>
      <p:grpSpPr>
        <a:xfrm>
          <a:off x="0" y="0"/>
          <a:ext cx="0" cy="0"/>
          <a:chOff x="0" y="0"/>
          <a:chExt cx="0" cy="0"/>
        </a:xfrm>
      </p:grpSpPr>
      <p:sp>
        <p:nvSpPr>
          <p:cNvPr id="68" name="Google Shape;68;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0" name="Google Shape;70;p2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1" name="Google Shape;7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4"/>
        <p:cNvGrpSpPr/>
        <p:nvPr/>
      </p:nvGrpSpPr>
      <p:grpSpPr>
        <a:xfrm>
          <a:off x="0" y="0"/>
          <a:ext cx="0" cy="0"/>
          <a:chOff x="0" y="0"/>
          <a:chExt cx="0" cy="0"/>
        </a:xfrm>
      </p:grpSpPr>
      <p:sp>
        <p:nvSpPr>
          <p:cNvPr id="75" name="Google Shape;75;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0"/>
          <p:cNvSpPr>
            <a:spLocks noGrp="1"/>
          </p:cNvSpPr>
          <p:nvPr>
            <p:ph type="pic" idx="2"/>
          </p:nvPr>
        </p:nvSpPr>
        <p:spPr>
          <a:xfrm>
            <a:off x="5183188" y="987425"/>
            <a:ext cx="6172200" cy="4873625"/>
          </a:xfrm>
          <a:prstGeom prst="rect">
            <a:avLst/>
          </a:prstGeom>
          <a:noFill/>
          <a:ln>
            <a:noFill/>
          </a:ln>
        </p:spPr>
      </p:sp>
      <p:sp>
        <p:nvSpPr>
          <p:cNvPr id="77" name="Google Shape;77;p3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8" name="Google Shape;78;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1"/>
        <p:cNvGrpSpPr/>
        <p:nvPr/>
      </p:nvGrpSpPr>
      <p:grpSpPr>
        <a:xfrm>
          <a:off x="0" y="0"/>
          <a:ext cx="0" cy="0"/>
          <a:chOff x="0" y="0"/>
          <a:chExt cx="0" cy="0"/>
        </a:xfrm>
      </p:grpSpPr>
      <p:sp>
        <p:nvSpPr>
          <p:cNvPr id="82" name="Google Shape;82;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7"/>
        <p:cNvGrpSpPr/>
        <p:nvPr/>
      </p:nvGrpSpPr>
      <p:grpSpPr>
        <a:xfrm>
          <a:off x="0" y="0"/>
          <a:ext cx="0" cy="0"/>
          <a:chOff x="0" y="0"/>
          <a:chExt cx="0" cy="0"/>
        </a:xfrm>
      </p:grpSpPr>
      <p:sp>
        <p:nvSpPr>
          <p:cNvPr id="88" name="Google Shape;88;p3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19"/>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20"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20"/>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2"/>
        <p:cNvGrpSpPr/>
        <p:nvPr/>
      </p:nvGrpSpPr>
      <p:grpSpPr>
        <a:xfrm>
          <a:off x="0" y="0"/>
          <a:ext cx="0" cy="0"/>
          <a:chOff x="0" y="0"/>
          <a:chExt cx="0" cy="0"/>
        </a:xfrm>
      </p:grpSpPr>
      <p:sp>
        <p:nvSpPr>
          <p:cNvPr id="23" name="Google Shape;23;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Dos objetos">
  <p:cSld name="1_Dos objetos">
    <p:spTree>
      <p:nvGrpSpPr>
        <p:cNvPr id="1" name="Shape 26"/>
        <p:cNvGrpSpPr/>
        <p:nvPr/>
      </p:nvGrpSpPr>
      <p:grpSpPr>
        <a:xfrm>
          <a:off x="0" y="0"/>
          <a:ext cx="0" cy="0"/>
          <a:chOff x="0" y="0"/>
          <a:chExt cx="0" cy="0"/>
        </a:xfrm>
      </p:grpSpPr>
      <p:pic>
        <p:nvPicPr>
          <p:cNvPr id="27" name="Google Shape;27;p22"/>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8"/>
        <p:cNvGrpSpPr/>
        <p:nvPr/>
      </p:nvGrpSpPr>
      <p:grpSpPr>
        <a:xfrm>
          <a:off x="0" y="0"/>
          <a:ext cx="0" cy="0"/>
          <a:chOff x="0" y="0"/>
          <a:chExt cx="0" cy="0"/>
        </a:xfrm>
      </p:grpSpPr>
      <p:sp>
        <p:nvSpPr>
          <p:cNvPr id="29" name="Google Shape;29;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4"/>
        <p:cNvGrpSpPr/>
        <p:nvPr/>
      </p:nvGrpSpPr>
      <p:grpSpPr>
        <a:xfrm>
          <a:off x="0" y="0"/>
          <a:ext cx="0" cy="0"/>
          <a:chOff x="0" y="0"/>
          <a:chExt cx="0" cy="0"/>
        </a:xfrm>
      </p:grpSpPr>
      <p:sp>
        <p:nvSpPr>
          <p:cNvPr id="35" name="Google Shape;35;p2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7" name="Google Shape;37;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0"/>
        <p:cNvGrpSpPr/>
        <p:nvPr/>
      </p:nvGrpSpPr>
      <p:grpSpPr>
        <a:xfrm>
          <a:off x="0" y="0"/>
          <a:ext cx="0" cy="0"/>
          <a:chOff x="0" y="0"/>
          <a:chExt cx="0" cy="0"/>
        </a:xfrm>
      </p:grpSpPr>
      <p:sp>
        <p:nvSpPr>
          <p:cNvPr id="41" name="Google Shape;41;p2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6"/>
        <p:cNvGrpSpPr/>
        <p:nvPr/>
      </p:nvGrpSpPr>
      <p:grpSpPr>
        <a:xfrm>
          <a:off x="0" y="0"/>
          <a:ext cx="0" cy="0"/>
          <a:chOff x="0" y="0"/>
          <a:chExt cx="0" cy="0"/>
        </a:xfrm>
      </p:grpSpPr>
      <p:sp>
        <p:nvSpPr>
          <p:cNvPr id="47" name="Google Shape;47;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0.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oleObject" Target="../embeddings/oleObject2.bin"/><Relationship Id="rId7"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9.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24.png"/><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14.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36.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9.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
          <p:cNvSpPr txBox="1"/>
          <p:nvPr/>
        </p:nvSpPr>
        <p:spPr>
          <a:xfrm>
            <a:off x="1013351" y="2336684"/>
            <a:ext cx="6453678" cy="175432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s-CO" sz="5400" b="1" i="0" u="none" strike="noStrike" cap="none">
                <a:solidFill>
                  <a:srgbClr val="3F3F3F"/>
                </a:solidFill>
                <a:latin typeface="Work Sans"/>
                <a:ea typeface="Work Sans"/>
                <a:cs typeface="Work Sans"/>
                <a:sym typeface="Work Sans"/>
              </a:rPr>
              <a:t>Reglamento del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5400"/>
              <a:buFont typeface="Arial"/>
              <a:buNone/>
            </a:pPr>
            <a:r>
              <a:rPr lang="es-CO" sz="5400" b="1" i="0" u="none" strike="noStrike" cap="none">
                <a:solidFill>
                  <a:srgbClr val="3F3F3F"/>
                </a:solidFill>
                <a:latin typeface="Work Sans"/>
                <a:ea typeface="Work Sans"/>
                <a:cs typeface="Work Sans"/>
                <a:sym typeface="Work Sans"/>
              </a:rPr>
              <a:t>Aprendiz</a:t>
            </a:r>
            <a:endParaRPr sz="4000" b="1" i="0" u="none" strike="noStrike" cap="none">
              <a:solidFill>
                <a:srgbClr val="3F3F3F"/>
              </a:solidFill>
              <a:latin typeface="Work Sans"/>
              <a:ea typeface="Work Sans"/>
              <a:cs typeface="Work Sans"/>
              <a:sym typeface="Work Sans"/>
            </a:endParaRPr>
          </a:p>
        </p:txBody>
      </p:sp>
      <p:sp>
        <p:nvSpPr>
          <p:cNvPr id="99" name="Google Shape;99;p1"/>
          <p:cNvSpPr txBox="1"/>
          <p:nvPr/>
        </p:nvSpPr>
        <p:spPr>
          <a:xfrm>
            <a:off x="1013351" y="4192377"/>
            <a:ext cx="6453678"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s-CO" sz="3200" b="1" i="0" u="none" strike="noStrike" cap="none">
                <a:solidFill>
                  <a:srgbClr val="3F3F3F"/>
                </a:solidFill>
                <a:latin typeface="Work Sans"/>
                <a:ea typeface="Work Sans"/>
                <a:cs typeface="Work Sans"/>
                <a:sym typeface="Work Sans"/>
              </a:rPr>
              <a:t>Acuerdo 00007 de 2012</a:t>
            </a:r>
            <a:endParaRPr sz="2000" b="1" i="0" u="none" strike="noStrike" cap="none">
              <a:solidFill>
                <a:srgbClr val="3F3F3F"/>
              </a:solidFill>
              <a:latin typeface="Work Sans"/>
              <a:ea typeface="Work Sans"/>
              <a:cs typeface="Work Sans"/>
              <a:sym typeface="Work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6" name="Google Shape;316;p10"/>
          <p:cNvSpPr txBox="1"/>
          <p:nvPr/>
        </p:nvSpPr>
        <p:spPr>
          <a:xfrm>
            <a:off x="765676" y="309511"/>
            <a:ext cx="10515600" cy="120144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0" u="none" strike="noStrike" cap="none">
                <a:solidFill>
                  <a:schemeClr val="lt1"/>
                </a:solidFill>
                <a:latin typeface="Work Sans Medium"/>
                <a:ea typeface="Work Sans Medium"/>
                <a:cs typeface="Work Sans Medium"/>
                <a:sym typeface="Work Sans Medium"/>
              </a:rPr>
              <a:t>Capítulo 7. </a:t>
            </a:r>
            <a:r>
              <a:rPr lang="es-CO" sz="2800" b="1" i="1" u="none" strike="noStrike" cap="none">
                <a:solidFill>
                  <a:schemeClr val="lt1"/>
                </a:solidFill>
                <a:latin typeface="Work Sans Medium"/>
                <a:ea typeface="Work Sans Medium"/>
                <a:cs typeface="Work Sans Medium"/>
                <a:sym typeface="Work Sans Medium"/>
              </a:rPr>
              <a:t>Proceso de formación, incumplimiento </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chemeClr val="lt1"/>
                </a:solidFill>
                <a:latin typeface="Work Sans Medium"/>
                <a:ea typeface="Work Sans Medium"/>
                <a:cs typeface="Work Sans Medium"/>
                <a:sym typeface="Work Sans Medium"/>
              </a:rPr>
              <a:t>y deserción.</a:t>
            </a:r>
            <a:endParaRPr sz="3200" b="1" i="1" u="none" strike="noStrike" cap="none">
              <a:solidFill>
                <a:schemeClr val="lt1"/>
              </a:solidFill>
              <a:latin typeface="Work Sans Medium"/>
              <a:ea typeface="Work Sans Medium"/>
              <a:cs typeface="Work Sans Medium"/>
              <a:sym typeface="Work Sans Medium"/>
            </a:endParaRPr>
          </a:p>
        </p:txBody>
      </p:sp>
      <p:grpSp>
        <p:nvGrpSpPr>
          <p:cNvPr id="317" name="Google Shape;317;p10"/>
          <p:cNvGrpSpPr/>
          <p:nvPr/>
        </p:nvGrpSpPr>
        <p:grpSpPr>
          <a:xfrm>
            <a:off x="673528" y="1618130"/>
            <a:ext cx="2502083" cy="3990636"/>
            <a:chOff x="4463766" y="2690645"/>
            <a:chExt cx="2798400" cy="3473222"/>
          </a:xfrm>
        </p:grpSpPr>
        <p:sp>
          <p:nvSpPr>
            <p:cNvPr id="318" name="Google Shape;318;p10"/>
            <p:cNvSpPr/>
            <p:nvPr/>
          </p:nvSpPr>
          <p:spPr>
            <a:xfrm>
              <a:off x="4463766" y="2690645"/>
              <a:ext cx="2798400" cy="3473222"/>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19" name="Google Shape;319;p10"/>
            <p:cNvSpPr/>
            <p:nvPr/>
          </p:nvSpPr>
          <p:spPr>
            <a:xfrm>
              <a:off x="4673008" y="3071731"/>
              <a:ext cx="2422688" cy="289103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rgbClr val="000000"/>
                  </a:solidFill>
                  <a:latin typeface="Work Sans"/>
                  <a:ea typeface="Work Sans"/>
                  <a:cs typeface="Work Sans"/>
                  <a:sym typeface="Work Sans"/>
                </a:rPr>
                <a:t>Incumplimiento justificado: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Work Sans"/>
                  <a:ea typeface="Work Sans"/>
                  <a:cs typeface="Work Sans"/>
                  <a:sym typeface="Work Sans"/>
                </a:rPr>
                <a:t>El incumplimiento de evidencias o participación en actividades, que son justificadas por el aprendiz al instructor dentro de los dos días hábiles siguientes. </a:t>
              </a:r>
              <a:r>
                <a:rPr lang="es-CO" sz="1400" b="1" i="0" u="none" strike="noStrike" cap="none">
                  <a:solidFill>
                    <a:srgbClr val="000000"/>
                  </a:solidFill>
                  <a:latin typeface="Work Sans"/>
                  <a:ea typeface="Work Sans"/>
                  <a:cs typeface="Work Sans"/>
                  <a:sym typeface="Work Sans"/>
                </a:rPr>
                <a:t>Incapacidad x 20 días dará a lugar Aplazamiento </a:t>
              </a:r>
              <a:endParaRPr sz="2800" b="1" i="0" u="none" strike="noStrike" cap="none">
                <a:solidFill>
                  <a:srgbClr val="000000"/>
                </a:solidFill>
                <a:latin typeface="Work Sans"/>
                <a:ea typeface="Work Sans"/>
                <a:cs typeface="Work Sans"/>
                <a:sym typeface="Work Sans"/>
              </a:endParaRPr>
            </a:p>
            <a:p>
              <a:pPr marL="285750" marR="0" lvl="0" indent="-17145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0" name="Google Shape;320;p10"/>
          <p:cNvSpPr/>
          <p:nvPr/>
        </p:nvSpPr>
        <p:spPr>
          <a:xfrm>
            <a:off x="3272871" y="1618130"/>
            <a:ext cx="2634399" cy="3990636"/>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s-CO" sz="1800" b="0" i="0" u="none" strike="noStrike" cap="none">
                <a:solidFill>
                  <a:srgbClr val="FFFFFF"/>
                </a:solidFill>
                <a:latin typeface="Calibri"/>
                <a:ea typeface="Calibri"/>
                <a:cs typeface="Calibri"/>
                <a:sym typeface="Calibri"/>
              </a:rPr>
              <a:t>&lt;</a:t>
            </a:r>
            <a:endParaRPr sz="1800" b="0" i="0" u="none" strike="noStrike" cap="none">
              <a:solidFill>
                <a:srgbClr val="FFFFFF"/>
              </a:solidFill>
              <a:latin typeface="Calibri"/>
              <a:ea typeface="Calibri"/>
              <a:cs typeface="Calibri"/>
              <a:sym typeface="Calibri"/>
            </a:endParaRPr>
          </a:p>
        </p:txBody>
      </p:sp>
      <p:pic>
        <p:nvPicPr>
          <p:cNvPr id="321" name="Google Shape;321;p10"/>
          <p:cNvPicPr preferRelativeResize="0"/>
          <p:nvPr/>
        </p:nvPicPr>
        <p:blipFill rotWithShape="1">
          <a:blip r:embed="rId4">
            <a:alphaModFix/>
          </a:blip>
          <a:srcRect l="32049"/>
          <a:stretch/>
        </p:blipFill>
        <p:spPr>
          <a:xfrm>
            <a:off x="9413893" y="5775112"/>
            <a:ext cx="2634399" cy="1082888"/>
          </a:xfrm>
          <a:prstGeom prst="rect">
            <a:avLst/>
          </a:prstGeom>
          <a:noFill/>
          <a:ln>
            <a:noFill/>
          </a:ln>
        </p:spPr>
      </p:pic>
      <p:sp>
        <p:nvSpPr>
          <p:cNvPr id="322" name="Google Shape;322;p10"/>
          <p:cNvSpPr/>
          <p:nvPr/>
        </p:nvSpPr>
        <p:spPr>
          <a:xfrm>
            <a:off x="6023476" y="1621270"/>
            <a:ext cx="2634399" cy="3990636"/>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s-CO" sz="1800" b="0" i="0" u="none" strike="noStrike" cap="none">
                <a:solidFill>
                  <a:srgbClr val="FFFFFF"/>
                </a:solidFill>
                <a:latin typeface="Calibri"/>
                <a:ea typeface="Calibri"/>
                <a:cs typeface="Calibri"/>
                <a:sym typeface="Calibri"/>
              </a:rPr>
              <a:t>&lt;</a:t>
            </a:r>
            <a:endParaRPr sz="1800" b="0" i="0" u="none" strike="noStrike" cap="none">
              <a:solidFill>
                <a:srgbClr val="FFFFFF"/>
              </a:solidFill>
              <a:latin typeface="Calibri"/>
              <a:ea typeface="Calibri"/>
              <a:cs typeface="Calibri"/>
              <a:sym typeface="Calibri"/>
            </a:endParaRPr>
          </a:p>
        </p:txBody>
      </p:sp>
      <p:sp>
        <p:nvSpPr>
          <p:cNvPr id="323" name="Google Shape;323;p10"/>
          <p:cNvSpPr/>
          <p:nvPr/>
        </p:nvSpPr>
        <p:spPr>
          <a:xfrm>
            <a:off x="8777671" y="1639200"/>
            <a:ext cx="2634399" cy="3990636"/>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s-CO" sz="1800" b="0" i="0" u="none" strike="noStrike" cap="none">
                <a:solidFill>
                  <a:srgbClr val="FFFFFF"/>
                </a:solidFill>
                <a:latin typeface="Calibri"/>
                <a:ea typeface="Calibri"/>
                <a:cs typeface="Calibri"/>
                <a:sym typeface="Calibri"/>
              </a:rPr>
              <a:t>&lt;</a:t>
            </a:r>
            <a:endParaRPr sz="1800" b="0" i="0" u="none" strike="noStrike" cap="none">
              <a:solidFill>
                <a:srgbClr val="FFFFFF"/>
              </a:solidFill>
              <a:latin typeface="Calibri"/>
              <a:ea typeface="Calibri"/>
              <a:cs typeface="Calibri"/>
              <a:sym typeface="Calibri"/>
            </a:endParaRPr>
          </a:p>
        </p:txBody>
      </p:sp>
      <p:grpSp>
        <p:nvGrpSpPr>
          <p:cNvPr id="324" name="Google Shape;324;p10"/>
          <p:cNvGrpSpPr/>
          <p:nvPr/>
        </p:nvGrpSpPr>
        <p:grpSpPr>
          <a:xfrm>
            <a:off x="233913" y="382221"/>
            <a:ext cx="266743" cy="528011"/>
            <a:chOff x="141693" y="266421"/>
            <a:chExt cx="287374" cy="396008"/>
          </a:xfrm>
        </p:grpSpPr>
        <p:cxnSp>
          <p:nvCxnSpPr>
            <p:cNvPr id="325" name="Google Shape;325;p10"/>
            <p:cNvCxnSpPr/>
            <p:nvPr/>
          </p:nvCxnSpPr>
          <p:spPr>
            <a:xfrm>
              <a:off x="141698" y="662429"/>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26" name="Google Shape;326;p10"/>
            <p:cNvCxnSpPr/>
            <p:nvPr/>
          </p:nvCxnSpPr>
          <p:spPr>
            <a:xfrm>
              <a:off x="141697" y="618363"/>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27" name="Google Shape;327;p10"/>
            <p:cNvCxnSpPr/>
            <p:nvPr/>
          </p:nvCxnSpPr>
          <p:spPr>
            <a:xfrm>
              <a:off x="141697" y="573093"/>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28" name="Google Shape;328;p10"/>
            <p:cNvCxnSpPr/>
            <p:nvPr/>
          </p:nvCxnSpPr>
          <p:spPr>
            <a:xfrm>
              <a:off x="141696" y="529027"/>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29" name="Google Shape;329;p10"/>
            <p:cNvCxnSpPr/>
            <p:nvPr/>
          </p:nvCxnSpPr>
          <p:spPr>
            <a:xfrm>
              <a:off x="141696" y="488965"/>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30" name="Google Shape;330;p10"/>
            <p:cNvCxnSpPr/>
            <p:nvPr/>
          </p:nvCxnSpPr>
          <p:spPr>
            <a:xfrm>
              <a:off x="141695" y="444899"/>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31" name="Google Shape;331;p10"/>
            <p:cNvCxnSpPr/>
            <p:nvPr/>
          </p:nvCxnSpPr>
          <p:spPr>
            <a:xfrm>
              <a:off x="141695" y="401282"/>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32" name="Google Shape;332;p10"/>
            <p:cNvCxnSpPr/>
            <p:nvPr/>
          </p:nvCxnSpPr>
          <p:spPr>
            <a:xfrm>
              <a:off x="141694" y="357216"/>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33" name="Google Shape;333;p10"/>
            <p:cNvCxnSpPr/>
            <p:nvPr/>
          </p:nvCxnSpPr>
          <p:spPr>
            <a:xfrm>
              <a:off x="141694" y="310487"/>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334" name="Google Shape;334;p10"/>
            <p:cNvCxnSpPr/>
            <p:nvPr/>
          </p:nvCxnSpPr>
          <p:spPr>
            <a:xfrm>
              <a:off x="141693" y="266421"/>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grpSp>
      <p:sp>
        <p:nvSpPr>
          <p:cNvPr id="335" name="Google Shape;335;p10"/>
          <p:cNvSpPr/>
          <p:nvPr/>
        </p:nvSpPr>
        <p:spPr>
          <a:xfrm>
            <a:off x="3516467" y="2055987"/>
            <a:ext cx="2166154" cy="332172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rgbClr val="000000"/>
                </a:solidFill>
                <a:latin typeface="Work Sans"/>
                <a:ea typeface="Work Sans"/>
                <a:cs typeface="Work Sans"/>
                <a:sym typeface="Work Sans"/>
              </a:rPr>
              <a:t>Incumplimiento injustificado: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Courier New"/>
              <a:buNone/>
            </a:pPr>
            <a:r>
              <a:rPr lang="es-CO" sz="1400" b="0" i="0" u="none" strike="noStrike" cap="none">
                <a:solidFill>
                  <a:srgbClr val="000000"/>
                </a:solidFill>
                <a:latin typeface="Work Sans"/>
                <a:ea typeface="Work Sans"/>
                <a:cs typeface="Work Sans"/>
                <a:sym typeface="Work Sans"/>
              </a:rPr>
              <a:t>El incumplimiento de evidencias o participación en actividades, que no son justificadas por el aprendiz al instructor dentro de los dos días hábiles siguientes.</a:t>
            </a:r>
            <a:endParaRPr sz="18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10"/>
          <p:cNvSpPr/>
          <p:nvPr/>
        </p:nvSpPr>
        <p:spPr>
          <a:xfrm>
            <a:off x="6266563" y="1966340"/>
            <a:ext cx="2166154" cy="332172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rgbClr val="000000"/>
                </a:solidFill>
                <a:latin typeface="Work Sans"/>
                <a:ea typeface="Work Sans"/>
                <a:cs typeface="Work Sans"/>
                <a:sym typeface="Work Sans"/>
              </a:rPr>
              <a:t>Revisión de resultados de aprendizaje: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Courier New"/>
              <a:buNone/>
            </a:pPr>
            <a:r>
              <a:rPr lang="es-CO" sz="1400" b="0" i="0" u="none" strike="noStrike" cap="none">
                <a:solidFill>
                  <a:srgbClr val="000000"/>
                </a:solidFill>
                <a:latin typeface="Work Sans"/>
                <a:ea typeface="Work Sans"/>
                <a:cs typeface="Work Sans"/>
                <a:sym typeface="Work Sans"/>
              </a:rPr>
              <a:t>Segundo evaluador si el aprendiz está en desacuerdo con la evaluación emitida por su instructor. </a:t>
            </a:r>
            <a:r>
              <a:rPr lang="es-CO" sz="1400" b="1" i="1" u="none" strike="noStrike" cap="none">
                <a:solidFill>
                  <a:srgbClr val="000000"/>
                </a:solidFill>
                <a:latin typeface="Work Sans"/>
                <a:ea typeface="Work Sans"/>
                <a:cs typeface="Work Sans"/>
                <a:sym typeface="Work Sans"/>
              </a:rPr>
              <a:t>(revisar Articulo 22 Numeral 3 para hacer la solicitud).</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10"/>
          <p:cNvSpPr/>
          <p:nvPr/>
        </p:nvSpPr>
        <p:spPr>
          <a:xfrm>
            <a:off x="9011793" y="2055987"/>
            <a:ext cx="2166154" cy="332172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rgbClr val="000000"/>
                </a:solidFill>
                <a:latin typeface="Work Sans"/>
                <a:ea typeface="Work Sans"/>
                <a:cs typeface="Work Sans"/>
                <a:sym typeface="Work Sans"/>
              </a:rPr>
              <a:t>Deserción: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Courier New"/>
              <a:buNone/>
            </a:pPr>
            <a:r>
              <a:rPr lang="es-CO" sz="1400" b="0" i="0" u="none" strike="noStrike" cap="none">
                <a:solidFill>
                  <a:srgbClr val="000000"/>
                </a:solidFill>
                <a:latin typeface="Work Sans"/>
                <a:ea typeface="Work Sans"/>
                <a:cs typeface="Work Sans"/>
                <a:sym typeface="Work Sans"/>
              </a:rPr>
              <a:t>Proceso que se da por tres fallas seguidas o por no presentarse luego del plazo de aplazamiento o por pasar </a:t>
            </a:r>
            <a:r>
              <a:rPr lang="es-CO" sz="1400" b="1" i="0" u="none" strike="noStrike" cap="none">
                <a:solidFill>
                  <a:schemeClr val="dk1"/>
                </a:solidFill>
                <a:latin typeface="Work Sans"/>
                <a:ea typeface="Work Sans"/>
                <a:cs typeface="Work Sans"/>
                <a:sym typeface="Work Sans"/>
              </a:rPr>
              <a:t>2 años </a:t>
            </a:r>
            <a:r>
              <a:rPr lang="es-CO" sz="1400" b="0" i="0" u="none" strike="noStrike" cap="none">
                <a:solidFill>
                  <a:srgbClr val="000000"/>
                </a:solidFill>
                <a:latin typeface="Work Sans"/>
                <a:ea typeface="Work Sans"/>
                <a:cs typeface="Work Sans"/>
                <a:sym typeface="Work Sans"/>
              </a:rPr>
              <a:t>luego de terminar la etapa lectiva y no presentar documentación de la etapa productiva.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38" name="Google Shape;338;p10"/>
          <p:cNvPicPr preferRelativeResize="0"/>
          <p:nvPr/>
        </p:nvPicPr>
        <p:blipFill rotWithShape="1">
          <a:blip r:embed="rId5">
            <a:alphaModFix/>
          </a:blip>
          <a:srcRect/>
          <a:stretch/>
        </p:blipFill>
        <p:spPr>
          <a:xfrm rot="-7839779">
            <a:off x="7497411" y="5135843"/>
            <a:ext cx="2179276" cy="21792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cxnSp>
        <p:nvCxnSpPr>
          <p:cNvPr id="343" name="Google Shape;343;p11"/>
          <p:cNvCxnSpPr/>
          <p:nvPr/>
        </p:nvCxnSpPr>
        <p:spPr>
          <a:xfrm rot="10800000" flipH="1">
            <a:off x="3651955" y="3079819"/>
            <a:ext cx="427285" cy="1323"/>
          </a:xfrm>
          <a:prstGeom prst="straightConnector1">
            <a:avLst/>
          </a:prstGeom>
          <a:noFill/>
          <a:ln w="12700" cap="flat" cmpd="sng">
            <a:solidFill>
              <a:srgbClr val="BFBFBF"/>
            </a:solidFill>
            <a:prstDash val="solid"/>
            <a:miter lim="800000"/>
            <a:headEnd type="none" w="sm" len="sm"/>
            <a:tailEnd type="none" w="sm" len="sm"/>
          </a:ln>
          <a:effectLst>
            <a:outerShdw dist="20000" sx="1000" sy="1000" rotWithShape="0">
              <a:srgbClr val="000000"/>
            </a:outerShdw>
          </a:effectLst>
        </p:spPr>
      </p:cxnSp>
      <p:sp>
        <p:nvSpPr>
          <p:cNvPr id="344" name="Google Shape;344;p11"/>
          <p:cNvSpPr/>
          <p:nvPr/>
        </p:nvSpPr>
        <p:spPr>
          <a:xfrm>
            <a:off x="8527090" y="2120402"/>
            <a:ext cx="1718138" cy="1821897"/>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lt2"/>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45" name="Google Shape;345;p11"/>
          <p:cNvSpPr/>
          <p:nvPr/>
        </p:nvSpPr>
        <p:spPr>
          <a:xfrm>
            <a:off x="8527466" y="3046679"/>
            <a:ext cx="1717352" cy="895638"/>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46" name="Google Shape;346;p11"/>
          <p:cNvSpPr/>
          <p:nvPr/>
        </p:nvSpPr>
        <p:spPr>
          <a:xfrm>
            <a:off x="10013303" y="2877969"/>
            <a:ext cx="318198" cy="337414"/>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47" name="Google Shape;347;p11"/>
          <p:cNvSpPr/>
          <p:nvPr/>
        </p:nvSpPr>
        <p:spPr>
          <a:xfrm>
            <a:off x="10081236" y="2949604"/>
            <a:ext cx="182711" cy="193746"/>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rgbClr val="FFFFFF"/>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48" name="Google Shape;348;p11"/>
          <p:cNvSpPr/>
          <p:nvPr/>
        </p:nvSpPr>
        <p:spPr>
          <a:xfrm>
            <a:off x="6309980" y="2148586"/>
            <a:ext cx="1718138" cy="1821897"/>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lt2"/>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49" name="Google Shape;349;p11"/>
          <p:cNvSpPr/>
          <p:nvPr/>
        </p:nvSpPr>
        <p:spPr>
          <a:xfrm>
            <a:off x="6309980" y="2148586"/>
            <a:ext cx="1718138" cy="926294"/>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0" name="Google Shape;350;p11"/>
          <p:cNvSpPr/>
          <p:nvPr/>
        </p:nvSpPr>
        <p:spPr>
          <a:xfrm>
            <a:off x="7795401" y="2906153"/>
            <a:ext cx="318162" cy="337414"/>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1" name="Google Shape;351;p11"/>
          <p:cNvSpPr/>
          <p:nvPr/>
        </p:nvSpPr>
        <p:spPr>
          <a:xfrm>
            <a:off x="7862940" y="2977795"/>
            <a:ext cx="183120" cy="193746"/>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rgbClr val="FFFFFF"/>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2" name="Google Shape;352;p11"/>
          <p:cNvSpPr/>
          <p:nvPr/>
        </p:nvSpPr>
        <p:spPr>
          <a:xfrm>
            <a:off x="4079240" y="2158384"/>
            <a:ext cx="1718138" cy="1821897"/>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lt2"/>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3" name="Google Shape;353;p11"/>
          <p:cNvSpPr/>
          <p:nvPr/>
        </p:nvSpPr>
        <p:spPr>
          <a:xfrm>
            <a:off x="4079651" y="3084659"/>
            <a:ext cx="1717319" cy="895638"/>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4" name="Google Shape;354;p11"/>
          <p:cNvSpPr/>
          <p:nvPr/>
        </p:nvSpPr>
        <p:spPr>
          <a:xfrm>
            <a:off x="5565045" y="2915947"/>
            <a:ext cx="318198" cy="337414"/>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5" name="Google Shape;355;p11"/>
          <p:cNvSpPr/>
          <p:nvPr/>
        </p:nvSpPr>
        <p:spPr>
          <a:xfrm>
            <a:off x="5632603" y="2987583"/>
            <a:ext cx="182711" cy="193746"/>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rgbClr val="FFFFFF"/>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6" name="Google Shape;356;p11"/>
          <p:cNvSpPr/>
          <p:nvPr/>
        </p:nvSpPr>
        <p:spPr>
          <a:xfrm>
            <a:off x="1862831" y="2157919"/>
            <a:ext cx="1718138" cy="1821896"/>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lt2"/>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7" name="Google Shape;357;p11"/>
          <p:cNvSpPr/>
          <p:nvPr/>
        </p:nvSpPr>
        <p:spPr>
          <a:xfrm>
            <a:off x="1862831" y="2157919"/>
            <a:ext cx="1718138" cy="926293"/>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8" name="Google Shape;358;p11"/>
          <p:cNvSpPr/>
          <p:nvPr/>
        </p:nvSpPr>
        <p:spPr>
          <a:xfrm>
            <a:off x="3345800" y="2915486"/>
            <a:ext cx="318198" cy="337414"/>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359" name="Google Shape;359;p11"/>
          <p:cNvSpPr/>
          <p:nvPr/>
        </p:nvSpPr>
        <p:spPr>
          <a:xfrm>
            <a:off x="3413732" y="2987121"/>
            <a:ext cx="182711" cy="193746"/>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rgbClr val="FFFFFF"/>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cxnSp>
        <p:nvCxnSpPr>
          <p:cNvPr id="360" name="Google Shape;360;p11"/>
          <p:cNvCxnSpPr/>
          <p:nvPr/>
        </p:nvCxnSpPr>
        <p:spPr>
          <a:xfrm rot="10800000" flipH="1">
            <a:off x="5876365" y="3079819"/>
            <a:ext cx="427285" cy="1323"/>
          </a:xfrm>
          <a:prstGeom prst="straightConnector1">
            <a:avLst/>
          </a:prstGeom>
          <a:noFill/>
          <a:ln w="12700" cap="flat" cmpd="sng">
            <a:solidFill>
              <a:srgbClr val="BFBFBF"/>
            </a:solidFill>
            <a:prstDash val="solid"/>
            <a:miter lim="800000"/>
            <a:headEnd type="none" w="sm" len="sm"/>
            <a:tailEnd type="none" w="sm" len="sm"/>
          </a:ln>
          <a:effectLst>
            <a:outerShdw dist="20000" sx="1000" sy="1000" rotWithShape="0">
              <a:srgbClr val="000000"/>
            </a:outerShdw>
          </a:effectLst>
        </p:spPr>
      </p:cxnSp>
      <p:cxnSp>
        <p:nvCxnSpPr>
          <p:cNvPr id="361" name="Google Shape;361;p11"/>
          <p:cNvCxnSpPr/>
          <p:nvPr/>
        </p:nvCxnSpPr>
        <p:spPr>
          <a:xfrm rot="10800000" flipH="1">
            <a:off x="8113435" y="3067544"/>
            <a:ext cx="427285" cy="1323"/>
          </a:xfrm>
          <a:prstGeom prst="straightConnector1">
            <a:avLst/>
          </a:prstGeom>
          <a:noFill/>
          <a:ln w="12700" cap="flat" cmpd="sng">
            <a:solidFill>
              <a:srgbClr val="BFBFBF"/>
            </a:solidFill>
            <a:prstDash val="solid"/>
            <a:miter lim="800000"/>
            <a:headEnd type="none" w="sm" len="sm"/>
            <a:tailEnd type="none" w="sm" len="sm"/>
          </a:ln>
          <a:effectLst>
            <a:outerShdw dist="20000" sx="1000" sy="1000" rotWithShape="0">
              <a:srgbClr val="000000"/>
            </a:outerShdw>
          </a:effectLst>
        </p:spPr>
      </p:cxnSp>
      <p:pic>
        <p:nvPicPr>
          <p:cNvPr id="362" name="Google Shape;362;p11"/>
          <p:cNvPicPr preferRelativeResize="0"/>
          <p:nvPr/>
        </p:nvPicPr>
        <p:blipFill rotWithShape="1">
          <a:blip r:embed="rId3">
            <a:alphaModFix/>
          </a:blip>
          <a:srcRect/>
          <a:stretch/>
        </p:blipFill>
        <p:spPr>
          <a:xfrm>
            <a:off x="6830673" y="2736293"/>
            <a:ext cx="676749" cy="676749"/>
          </a:xfrm>
          <a:prstGeom prst="rect">
            <a:avLst/>
          </a:prstGeom>
          <a:noFill/>
          <a:ln>
            <a:noFill/>
          </a:ln>
        </p:spPr>
      </p:pic>
      <p:pic>
        <p:nvPicPr>
          <p:cNvPr id="363" name="Google Shape;363;p11"/>
          <p:cNvPicPr preferRelativeResize="0"/>
          <p:nvPr/>
        </p:nvPicPr>
        <p:blipFill rotWithShape="1">
          <a:blip r:embed="rId4">
            <a:alphaModFix/>
          </a:blip>
          <a:srcRect/>
          <a:stretch/>
        </p:blipFill>
        <p:spPr>
          <a:xfrm>
            <a:off x="4621298" y="2765890"/>
            <a:ext cx="634022" cy="634022"/>
          </a:xfrm>
          <a:prstGeom prst="rect">
            <a:avLst/>
          </a:prstGeom>
          <a:noFill/>
          <a:ln>
            <a:noFill/>
          </a:ln>
        </p:spPr>
      </p:pic>
      <p:pic>
        <p:nvPicPr>
          <p:cNvPr id="364" name="Google Shape;364;p11"/>
          <p:cNvPicPr preferRelativeResize="0"/>
          <p:nvPr/>
        </p:nvPicPr>
        <p:blipFill rotWithShape="1">
          <a:blip r:embed="rId5">
            <a:alphaModFix/>
          </a:blip>
          <a:srcRect/>
          <a:stretch/>
        </p:blipFill>
        <p:spPr>
          <a:xfrm>
            <a:off x="2434828" y="2828412"/>
            <a:ext cx="571500" cy="571500"/>
          </a:xfrm>
          <a:prstGeom prst="rect">
            <a:avLst/>
          </a:prstGeom>
          <a:noFill/>
          <a:ln>
            <a:noFill/>
          </a:ln>
        </p:spPr>
      </p:pic>
      <p:pic>
        <p:nvPicPr>
          <p:cNvPr id="365" name="Google Shape;365;p11"/>
          <p:cNvPicPr preferRelativeResize="0"/>
          <p:nvPr/>
        </p:nvPicPr>
        <p:blipFill rotWithShape="1">
          <a:blip r:embed="rId6">
            <a:alphaModFix/>
          </a:blip>
          <a:srcRect/>
          <a:stretch/>
        </p:blipFill>
        <p:spPr>
          <a:xfrm>
            <a:off x="9068775" y="2760838"/>
            <a:ext cx="674849" cy="674849"/>
          </a:xfrm>
          <a:prstGeom prst="rect">
            <a:avLst/>
          </a:prstGeom>
          <a:noFill/>
          <a:ln>
            <a:noFill/>
          </a:ln>
        </p:spPr>
      </p:pic>
      <p:sp>
        <p:nvSpPr>
          <p:cNvPr id="366" name="Google Shape;366;p11"/>
          <p:cNvSpPr txBox="1"/>
          <p:nvPr/>
        </p:nvSpPr>
        <p:spPr>
          <a:xfrm>
            <a:off x="574869" y="307147"/>
            <a:ext cx="8953506" cy="863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0" u="none" strike="noStrike" cap="none">
                <a:solidFill>
                  <a:srgbClr val="39A900"/>
                </a:solidFill>
                <a:latin typeface="Work Sans Medium"/>
                <a:ea typeface="Work Sans Medium"/>
                <a:cs typeface="Work Sans Medium"/>
                <a:sym typeface="Work Sans Medium"/>
              </a:rPr>
              <a:t>Capítulo 8. </a:t>
            </a:r>
            <a:r>
              <a:rPr lang="es-CO" sz="2800" b="1" i="1" u="none" strike="noStrike" cap="none">
                <a:solidFill>
                  <a:srgbClr val="39A900"/>
                </a:solidFill>
                <a:latin typeface="Work Sans Medium"/>
                <a:ea typeface="Work Sans Medium"/>
                <a:cs typeface="Work Sans Medium"/>
                <a:sym typeface="Work Sans Medium"/>
              </a:rPr>
              <a:t>Faltas académicas y</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rgbClr val="39A900"/>
                </a:solidFill>
                <a:latin typeface="Work Sans Medium"/>
                <a:ea typeface="Work Sans Medium"/>
                <a:cs typeface="Work Sans Medium"/>
                <a:sym typeface="Work Sans Medium"/>
              </a:rPr>
              <a:t>disciplinarias</a:t>
            </a:r>
            <a:endParaRPr sz="1400" b="0" i="0" u="none" strike="noStrike" cap="none">
              <a:solidFill>
                <a:srgbClr val="000000"/>
              </a:solidFill>
              <a:latin typeface="Arial"/>
              <a:ea typeface="Arial"/>
              <a:cs typeface="Arial"/>
              <a:sym typeface="Arial"/>
            </a:endParaRPr>
          </a:p>
        </p:txBody>
      </p:sp>
      <p:sp>
        <p:nvSpPr>
          <p:cNvPr id="367" name="Google Shape;367;p11"/>
          <p:cNvSpPr txBox="1"/>
          <p:nvPr/>
        </p:nvSpPr>
        <p:spPr>
          <a:xfrm>
            <a:off x="1647453" y="4209934"/>
            <a:ext cx="1956134" cy="17081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000000"/>
                </a:solidFill>
                <a:latin typeface="Work Sans"/>
                <a:ea typeface="Work Sans"/>
                <a:cs typeface="Work Sans"/>
                <a:sym typeface="Work Sans"/>
              </a:rPr>
              <a:t>Académicas: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rgbClr val="000000"/>
                </a:solidFill>
                <a:latin typeface="Work Sans"/>
                <a:ea typeface="Work Sans"/>
                <a:cs typeface="Work Sans"/>
                <a:sym typeface="Work Sans"/>
              </a:rPr>
              <a:t>Que</a:t>
            </a:r>
            <a:r>
              <a:rPr lang="es-CO" sz="1600" b="1" i="0" u="none" strike="noStrike" cap="none">
                <a:solidFill>
                  <a:srgbClr val="000000"/>
                </a:solidFill>
                <a:latin typeface="Work Sans"/>
                <a:ea typeface="Work Sans"/>
                <a:cs typeface="Work Sans"/>
                <a:sym typeface="Work Sans"/>
              </a:rPr>
              <a:t> </a:t>
            </a:r>
            <a:r>
              <a:rPr lang="es-CO" sz="1600" b="0" i="0" u="none" strike="noStrike" cap="none">
                <a:solidFill>
                  <a:srgbClr val="000000"/>
                </a:solidFill>
                <a:latin typeface="Work Sans"/>
                <a:ea typeface="Work Sans"/>
                <a:cs typeface="Work Sans"/>
                <a:sym typeface="Work Sans"/>
              </a:rPr>
              <a:t>se refieren a la apropiación y transferencia del conocimiento.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11"/>
          <p:cNvSpPr/>
          <p:nvPr/>
        </p:nvSpPr>
        <p:spPr>
          <a:xfrm>
            <a:off x="10631837" y="120199"/>
            <a:ext cx="1348435" cy="118165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69" name="Google Shape;369;p11" descr="Logotipo&#10;&#10;Descripción generada automáticamente"/>
          <p:cNvPicPr preferRelativeResize="0"/>
          <p:nvPr/>
        </p:nvPicPr>
        <p:blipFill rotWithShape="1">
          <a:blip r:embed="rId7">
            <a:alphaModFix/>
          </a:blip>
          <a:srcRect/>
          <a:stretch/>
        </p:blipFill>
        <p:spPr>
          <a:xfrm>
            <a:off x="10855857" y="271706"/>
            <a:ext cx="900393" cy="878644"/>
          </a:xfrm>
          <a:prstGeom prst="rect">
            <a:avLst/>
          </a:prstGeom>
          <a:noFill/>
          <a:ln>
            <a:noFill/>
          </a:ln>
        </p:spPr>
      </p:pic>
      <p:sp>
        <p:nvSpPr>
          <p:cNvPr id="370" name="Google Shape;370;p11"/>
          <p:cNvSpPr txBox="1"/>
          <p:nvPr/>
        </p:nvSpPr>
        <p:spPr>
          <a:xfrm>
            <a:off x="615904" y="1276810"/>
            <a:ext cx="10813733" cy="101562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1" u="none" strike="noStrike" cap="none">
                <a:solidFill>
                  <a:schemeClr val="dk1"/>
                </a:solidFill>
                <a:latin typeface="Work Sans"/>
                <a:ea typeface="Work Sans"/>
                <a:cs typeface="Work Sans"/>
                <a:sym typeface="Work Sans"/>
              </a:rPr>
              <a:t>FALTAS: </a:t>
            </a:r>
            <a:r>
              <a:rPr lang="es-CO" sz="1600" b="0" i="0" u="none" strike="noStrike" cap="none">
                <a:solidFill>
                  <a:srgbClr val="000000"/>
                </a:solidFill>
                <a:latin typeface="Work Sans"/>
                <a:ea typeface="Work Sans"/>
                <a:cs typeface="Work Sans"/>
                <a:sym typeface="Work Sans"/>
              </a:rPr>
              <a:t>Aquellas acciones u omisiones que alteran el normal desarrollo de la formación, la convivencia, el desempeño académico del aprendiz, que originan </a:t>
            </a:r>
            <a:r>
              <a:rPr lang="es-CO" sz="1600" b="1" i="0" u="none" strike="noStrike" cap="none">
                <a:solidFill>
                  <a:srgbClr val="000000"/>
                </a:solidFill>
                <a:latin typeface="Work Sans"/>
                <a:ea typeface="Work Sans"/>
                <a:cs typeface="Work Sans"/>
                <a:sym typeface="Work Sans"/>
              </a:rPr>
              <a:t>SANCIÓN</a:t>
            </a:r>
            <a:r>
              <a:rPr lang="es-CO" sz="1600" b="0" i="0" u="none" strike="noStrike" cap="none">
                <a:solidFill>
                  <a:srgbClr val="000000"/>
                </a:solidFill>
                <a:latin typeface="Work Sans"/>
                <a:ea typeface="Work Sans"/>
                <a:cs typeface="Work Sans"/>
                <a:sym typeface="Work Sans"/>
              </a:rPr>
              <a:t>.</a:t>
            </a:r>
            <a:endParaRPr sz="1400" b="0" i="0" u="none" strike="noStrike" cap="none">
              <a:solidFill>
                <a:srgbClr val="000000"/>
              </a:solidFill>
              <a:latin typeface="Arial"/>
              <a:ea typeface="Arial"/>
              <a:cs typeface="Arial"/>
              <a:sym typeface="Arial"/>
            </a:endParaRPr>
          </a:p>
          <a:p>
            <a:pPr marL="285750" marR="0" lvl="0" indent="-107950" algn="ctr" rtl="0">
              <a:lnSpc>
                <a:spcPct val="100000"/>
              </a:lnSpc>
              <a:spcBef>
                <a:spcPts val="0"/>
              </a:spcBef>
              <a:spcAft>
                <a:spcPts val="0"/>
              </a:spcAft>
              <a:buClr>
                <a:srgbClr val="000000"/>
              </a:buClr>
              <a:buSzPts val="2800"/>
              <a:buFont typeface="Arial"/>
              <a:buNone/>
            </a:pPr>
            <a:endParaRPr sz="2800" b="1" i="1" u="none" strike="noStrike" cap="none">
              <a:solidFill>
                <a:schemeClr val="dk1"/>
              </a:solidFill>
              <a:latin typeface="Arial"/>
              <a:ea typeface="Arial"/>
              <a:cs typeface="Arial"/>
              <a:sym typeface="Arial"/>
            </a:endParaRPr>
          </a:p>
        </p:txBody>
      </p:sp>
      <p:sp>
        <p:nvSpPr>
          <p:cNvPr id="371" name="Google Shape;371;p11"/>
          <p:cNvSpPr txBox="1"/>
          <p:nvPr/>
        </p:nvSpPr>
        <p:spPr>
          <a:xfrm>
            <a:off x="3927108" y="4197869"/>
            <a:ext cx="2168891" cy="203128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000000"/>
                </a:solidFill>
                <a:latin typeface="Work Sans"/>
                <a:ea typeface="Work Sans"/>
                <a:cs typeface="Work Sans"/>
                <a:sym typeface="Work Sans"/>
              </a:rPr>
              <a:t>Disciplinarias: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endParaRPr sz="12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rgbClr val="000000"/>
                </a:solidFill>
                <a:latin typeface="Work Sans"/>
                <a:ea typeface="Work Sans"/>
                <a:cs typeface="Work Sans"/>
                <a:sym typeface="Work Sans"/>
              </a:rPr>
              <a:t>Que</a:t>
            </a:r>
            <a:r>
              <a:rPr lang="es-CO" sz="1600" b="1" i="0" u="none" strike="noStrike" cap="none">
                <a:solidFill>
                  <a:srgbClr val="000000"/>
                </a:solidFill>
                <a:latin typeface="Work Sans"/>
                <a:ea typeface="Work Sans"/>
                <a:cs typeface="Work Sans"/>
                <a:sym typeface="Work Sans"/>
              </a:rPr>
              <a:t> </a:t>
            </a:r>
            <a:r>
              <a:rPr lang="es-CO" sz="1600" b="0" i="0" u="none" strike="noStrike" cap="none">
                <a:solidFill>
                  <a:srgbClr val="000000"/>
                </a:solidFill>
                <a:latin typeface="Work Sans"/>
                <a:ea typeface="Work Sans"/>
                <a:cs typeface="Work Sans"/>
                <a:sym typeface="Work Sans"/>
              </a:rPr>
              <a:t>se refieren a factores comportamentales, actitudinales o sociales.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1"/>
          <p:cNvSpPr txBox="1"/>
          <p:nvPr/>
        </p:nvSpPr>
        <p:spPr>
          <a:xfrm>
            <a:off x="6090007" y="4200969"/>
            <a:ext cx="2168891" cy="123106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000000"/>
                </a:solidFill>
                <a:latin typeface="Work Sans"/>
                <a:ea typeface="Work Sans"/>
                <a:cs typeface="Work Sans"/>
                <a:sym typeface="Work Sans"/>
              </a:rPr>
              <a:t>Clasificación: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endParaRPr sz="12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rgbClr val="000000"/>
                </a:solidFill>
                <a:latin typeface="Work Sans"/>
                <a:ea typeface="Work Sans"/>
                <a:cs typeface="Work Sans"/>
                <a:sym typeface="Work Sans"/>
              </a:rPr>
              <a:t>Leves, Graves y Gravísimas.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11"/>
          <p:cNvSpPr txBox="1"/>
          <p:nvPr/>
        </p:nvSpPr>
        <p:spPr>
          <a:xfrm>
            <a:off x="8301696" y="4164771"/>
            <a:ext cx="2168891" cy="215439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000000"/>
                </a:solidFill>
                <a:latin typeface="Work Sans"/>
                <a:ea typeface="Work Sans"/>
                <a:cs typeface="Work Sans"/>
                <a:sym typeface="Work Sans"/>
              </a:rPr>
              <a:t>Criterios para calificarla: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r>
              <a:rPr lang="es-CO" sz="1200" b="0" i="0" u="none" strike="noStrike" cap="none">
                <a:solidFill>
                  <a:srgbClr val="000000"/>
                </a:solidFill>
                <a:latin typeface="Work Sans"/>
                <a:ea typeface="Work Sans"/>
                <a:cs typeface="Work Sans"/>
                <a:sym typeface="Work Sans"/>
              </a:rPr>
              <a:t>Daños causados, grado de participación, antecedentes, rendimiento, confesión de la falta, restitución voluntaria.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74" name="Google Shape;374;p11"/>
          <p:cNvPicPr preferRelativeResize="0"/>
          <p:nvPr/>
        </p:nvPicPr>
        <p:blipFill rotWithShape="1">
          <a:blip r:embed="rId8">
            <a:alphaModFix/>
          </a:blip>
          <a:srcRect l="31580"/>
          <a:stretch/>
        </p:blipFill>
        <p:spPr>
          <a:xfrm>
            <a:off x="10244818" y="6072119"/>
            <a:ext cx="1881123" cy="767951"/>
          </a:xfrm>
          <a:prstGeom prst="rect">
            <a:avLst/>
          </a:prstGeom>
          <a:noFill/>
          <a:ln>
            <a:noFill/>
          </a:ln>
        </p:spPr>
      </p:pic>
      <p:grpSp>
        <p:nvGrpSpPr>
          <p:cNvPr id="375" name="Google Shape;375;p11"/>
          <p:cNvGrpSpPr/>
          <p:nvPr/>
        </p:nvGrpSpPr>
        <p:grpSpPr>
          <a:xfrm>
            <a:off x="233911" y="382220"/>
            <a:ext cx="266743" cy="528011"/>
            <a:chOff x="141693" y="266421"/>
            <a:chExt cx="287374" cy="396008"/>
          </a:xfrm>
        </p:grpSpPr>
        <p:cxnSp>
          <p:nvCxnSpPr>
            <p:cNvPr id="376" name="Google Shape;376;p11"/>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77" name="Google Shape;377;p11"/>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78" name="Google Shape;378;p11"/>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79" name="Google Shape;379;p11"/>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0" name="Google Shape;380;p11"/>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1" name="Google Shape;381;p11"/>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2" name="Google Shape;382;p11"/>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3" name="Google Shape;383;p11"/>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4" name="Google Shape;384;p11"/>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85" name="Google Shape;385;p11"/>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386" name="Google Shape;386;p11"/>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graphicFrame>
        <p:nvGraphicFramePr>
          <p:cNvPr id="391" name="Google Shape;391;p12"/>
          <p:cNvGraphicFramePr/>
          <p:nvPr/>
        </p:nvGraphicFramePr>
        <p:xfrm>
          <a:off x="8125393" y="0"/>
          <a:ext cx="4140481" cy="6906872"/>
        </p:xfrm>
        <a:graphic>
          <a:graphicData uri="http://schemas.openxmlformats.org/presentationml/2006/ole">
            <mc:AlternateContent xmlns:mc="http://schemas.openxmlformats.org/markup-compatibility/2006">
              <mc:Choice xmlns:v="urn:schemas-microsoft-com:vml" Requires="v">
                <p:oleObj r:id="rId3" imgW="4140481" imgH="6906872" progId="">
                  <p:embed/>
                </p:oleObj>
              </mc:Choice>
              <mc:Fallback>
                <p:oleObj r:id="rId3" imgW="4140481" imgH="6906872" progId="">
                  <p:embed/>
                  <p:pic>
                    <p:nvPicPr>
                      <p:cNvPr id="391" name="Google Shape;391;p12"/>
                      <p:cNvPicPr preferRelativeResize="0"/>
                      <p:nvPr/>
                    </p:nvPicPr>
                    <p:blipFill rotWithShape="1">
                      <a:blip r:embed="rId4">
                        <a:alphaModFix/>
                      </a:blip>
                      <a:srcRect/>
                      <a:stretch/>
                    </p:blipFill>
                    <p:spPr>
                      <a:xfrm>
                        <a:off x="8125393" y="0"/>
                        <a:ext cx="4140481" cy="6906872"/>
                      </a:xfrm>
                      <a:prstGeom prst="rect">
                        <a:avLst/>
                      </a:prstGeom>
                      <a:noFill/>
                      <a:ln>
                        <a:noFill/>
                      </a:ln>
                    </p:spPr>
                  </p:pic>
                </p:oleObj>
              </mc:Fallback>
            </mc:AlternateContent>
          </a:graphicData>
        </a:graphic>
      </p:graphicFrame>
      <p:grpSp>
        <p:nvGrpSpPr>
          <p:cNvPr id="392" name="Google Shape;392;p12"/>
          <p:cNvGrpSpPr/>
          <p:nvPr/>
        </p:nvGrpSpPr>
        <p:grpSpPr>
          <a:xfrm>
            <a:off x="233911" y="382220"/>
            <a:ext cx="266743" cy="528011"/>
            <a:chOff x="141693" y="266421"/>
            <a:chExt cx="287374" cy="396008"/>
          </a:xfrm>
        </p:grpSpPr>
        <p:cxnSp>
          <p:nvCxnSpPr>
            <p:cNvPr id="393" name="Google Shape;393;p12"/>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4" name="Google Shape;394;p12"/>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5" name="Google Shape;395;p12"/>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6" name="Google Shape;396;p12"/>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7" name="Google Shape;397;p12"/>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8" name="Google Shape;398;p12"/>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399" name="Google Shape;399;p12"/>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00" name="Google Shape;400;p12"/>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01" name="Google Shape;401;p12"/>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02" name="Google Shape;402;p12"/>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403" name="Google Shape;403;p12"/>
          <p:cNvSpPr/>
          <p:nvPr/>
        </p:nvSpPr>
        <p:spPr>
          <a:xfrm>
            <a:off x="9905628" y="5269575"/>
            <a:ext cx="2959282" cy="2959282"/>
          </a:xfrm>
          <a:prstGeom prst="ellipse">
            <a:avLst/>
          </a:prstGeom>
          <a:solidFill>
            <a:schemeClr val="lt1">
              <a:alpha val="8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4" name="Google Shape;404;p12"/>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sp>
        <p:nvSpPr>
          <p:cNvPr id="405" name="Google Shape;405;p12"/>
          <p:cNvSpPr/>
          <p:nvPr/>
        </p:nvSpPr>
        <p:spPr>
          <a:xfrm>
            <a:off x="966130" y="5091042"/>
            <a:ext cx="701072" cy="701023"/>
          </a:xfrm>
          <a:prstGeom prst="rect">
            <a:avLst/>
          </a:prstGeom>
          <a:no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lt1"/>
              </a:buClr>
              <a:buSzPts val="2800"/>
              <a:buFont typeface="Arial"/>
              <a:buNone/>
            </a:pPr>
            <a:r>
              <a:rPr lang="es-CO" sz="2800" b="1" i="0" u="none" strike="noStrike" cap="none">
                <a:solidFill>
                  <a:schemeClr val="lt1"/>
                </a:solidFill>
                <a:latin typeface="Work Sans"/>
                <a:ea typeface="Work Sans"/>
                <a:cs typeface="Work Sans"/>
                <a:sym typeface="Work Sans"/>
              </a:rPr>
              <a:t>03</a:t>
            </a:r>
            <a:endParaRPr sz="1400" b="0" i="0" u="none" strike="noStrike" cap="none">
              <a:solidFill>
                <a:srgbClr val="000000"/>
              </a:solidFill>
              <a:latin typeface="Arial"/>
              <a:ea typeface="Arial"/>
              <a:cs typeface="Arial"/>
              <a:sym typeface="Arial"/>
            </a:endParaRPr>
          </a:p>
        </p:txBody>
      </p:sp>
      <p:pic>
        <p:nvPicPr>
          <p:cNvPr id="406" name="Google Shape;406;p12" descr="Logotipo&#10;&#10;Descripción generada automáticamente"/>
          <p:cNvPicPr preferRelativeResize="0"/>
          <p:nvPr/>
        </p:nvPicPr>
        <p:blipFill rotWithShape="1">
          <a:blip r:embed="rId5">
            <a:alphaModFix/>
          </a:blip>
          <a:srcRect/>
          <a:stretch/>
        </p:blipFill>
        <p:spPr>
          <a:xfrm>
            <a:off x="11057691" y="464518"/>
            <a:ext cx="900393" cy="878644"/>
          </a:xfrm>
          <a:prstGeom prst="rect">
            <a:avLst/>
          </a:prstGeom>
          <a:noFill/>
          <a:ln>
            <a:noFill/>
          </a:ln>
        </p:spPr>
      </p:pic>
      <p:sp>
        <p:nvSpPr>
          <p:cNvPr id="407" name="Google Shape;407;p12"/>
          <p:cNvSpPr txBox="1"/>
          <p:nvPr/>
        </p:nvSpPr>
        <p:spPr>
          <a:xfrm>
            <a:off x="635441" y="217281"/>
            <a:ext cx="6759388" cy="92333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0" u="none" strike="noStrike" cap="none">
                <a:solidFill>
                  <a:srgbClr val="00AB00"/>
                </a:solidFill>
                <a:latin typeface="Work Sans Medium"/>
                <a:ea typeface="Work Sans Medium"/>
                <a:cs typeface="Work Sans Medium"/>
                <a:sym typeface="Work Sans Medium"/>
              </a:rPr>
              <a:t>Capítulo 9. </a:t>
            </a:r>
            <a:r>
              <a:rPr lang="es-CO" sz="2800" b="1" i="1" u="none" strike="noStrike" cap="none">
                <a:solidFill>
                  <a:srgbClr val="00AB00"/>
                </a:solidFill>
                <a:latin typeface="Work Sans Medium"/>
                <a:ea typeface="Work Sans Medium"/>
                <a:cs typeface="Work Sans Medium"/>
                <a:sym typeface="Work Sans Medium"/>
              </a:rPr>
              <a:t>Medidas formativas y</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rgbClr val="00AB00"/>
                </a:solidFill>
                <a:latin typeface="Work Sans Medium"/>
                <a:ea typeface="Work Sans Medium"/>
                <a:cs typeface="Work Sans Medium"/>
                <a:sym typeface="Work Sans Medium"/>
              </a:rPr>
              <a:t>Sanciones. (Debido proceso)</a:t>
            </a:r>
            <a:endParaRPr sz="2800" b="0" i="0" u="none" strike="noStrike" cap="none">
              <a:solidFill>
                <a:srgbClr val="00AB00"/>
              </a:solidFill>
              <a:latin typeface="Arial"/>
              <a:ea typeface="Arial"/>
              <a:cs typeface="Arial"/>
              <a:sym typeface="Arial"/>
            </a:endParaRPr>
          </a:p>
        </p:txBody>
      </p:sp>
      <p:pic>
        <p:nvPicPr>
          <p:cNvPr id="408" name="Google Shape;408;p12"/>
          <p:cNvPicPr preferRelativeResize="0"/>
          <p:nvPr/>
        </p:nvPicPr>
        <p:blipFill rotWithShape="1">
          <a:blip r:embed="rId6">
            <a:alphaModFix/>
          </a:blip>
          <a:srcRect l="31580"/>
          <a:stretch/>
        </p:blipFill>
        <p:spPr>
          <a:xfrm>
            <a:off x="10233314" y="5873688"/>
            <a:ext cx="1881123" cy="767951"/>
          </a:xfrm>
          <a:prstGeom prst="rect">
            <a:avLst/>
          </a:prstGeom>
          <a:noFill/>
          <a:ln>
            <a:noFill/>
          </a:ln>
        </p:spPr>
      </p:pic>
      <p:pic>
        <p:nvPicPr>
          <p:cNvPr id="409" name="Google Shape;409;p12"/>
          <p:cNvPicPr preferRelativeResize="0"/>
          <p:nvPr/>
        </p:nvPicPr>
        <p:blipFill rotWithShape="1">
          <a:blip r:embed="rId7">
            <a:alphaModFix/>
          </a:blip>
          <a:srcRect/>
          <a:stretch/>
        </p:blipFill>
        <p:spPr>
          <a:xfrm>
            <a:off x="1415049" y="1094654"/>
            <a:ext cx="4789556" cy="4789556"/>
          </a:xfrm>
          <a:prstGeom prst="rect">
            <a:avLst/>
          </a:prstGeom>
          <a:noFill/>
          <a:ln>
            <a:noFill/>
          </a:ln>
        </p:spPr>
      </p:pic>
      <p:pic>
        <p:nvPicPr>
          <p:cNvPr id="410" name="Google Shape;410;p12"/>
          <p:cNvPicPr preferRelativeResize="0"/>
          <p:nvPr/>
        </p:nvPicPr>
        <p:blipFill rotWithShape="1">
          <a:blip r:embed="rId7">
            <a:alphaModFix/>
          </a:blip>
          <a:srcRect/>
          <a:stretch/>
        </p:blipFill>
        <p:spPr>
          <a:xfrm>
            <a:off x="5430383" y="1094654"/>
            <a:ext cx="4789556" cy="4789556"/>
          </a:xfrm>
          <a:prstGeom prst="rect">
            <a:avLst/>
          </a:prstGeom>
          <a:noFill/>
          <a:ln>
            <a:noFill/>
          </a:ln>
        </p:spPr>
      </p:pic>
      <p:pic>
        <p:nvPicPr>
          <p:cNvPr id="411" name="Google Shape;411;p12"/>
          <p:cNvPicPr preferRelativeResize="0"/>
          <p:nvPr/>
        </p:nvPicPr>
        <p:blipFill rotWithShape="1">
          <a:blip r:embed="rId8">
            <a:alphaModFix/>
          </a:blip>
          <a:srcRect/>
          <a:stretch/>
        </p:blipFill>
        <p:spPr>
          <a:xfrm rot="9192159" flipH="1">
            <a:off x="3446959" y="3264389"/>
            <a:ext cx="4212291" cy="4612125"/>
          </a:xfrm>
          <a:prstGeom prst="rect">
            <a:avLst/>
          </a:prstGeom>
          <a:noFill/>
          <a:ln>
            <a:noFill/>
          </a:ln>
        </p:spPr>
      </p:pic>
      <p:sp>
        <p:nvSpPr>
          <p:cNvPr id="412" name="Google Shape;412;p12"/>
          <p:cNvSpPr txBox="1"/>
          <p:nvPr/>
        </p:nvSpPr>
        <p:spPr>
          <a:xfrm>
            <a:off x="2264307" y="2833023"/>
            <a:ext cx="3088083" cy="175432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1" u="none" strike="noStrike" cap="none">
                <a:solidFill>
                  <a:srgbClr val="000000"/>
                </a:solidFill>
                <a:latin typeface="Work Sans"/>
                <a:ea typeface="Work Sans"/>
                <a:cs typeface="Work Sans"/>
                <a:sym typeface="Work Sans"/>
              </a:rPr>
              <a:t>E</a:t>
            </a:r>
            <a:r>
              <a:rPr lang="es-CO" sz="1800" b="0" i="1" u="none" strike="noStrike" cap="none">
                <a:solidFill>
                  <a:srgbClr val="000000"/>
                </a:solidFill>
                <a:latin typeface="Work Sans"/>
                <a:ea typeface="Work Sans"/>
                <a:cs typeface="Work Sans"/>
                <a:sym typeface="Work Sans"/>
              </a:rPr>
              <a:t>s toda aquella acción que busca </a:t>
            </a:r>
            <a:r>
              <a:rPr lang="es-CO" sz="1800" b="1" i="1" u="none" strike="noStrike" cap="none">
                <a:solidFill>
                  <a:srgbClr val="000000"/>
                </a:solidFill>
                <a:latin typeface="Work Sans"/>
                <a:ea typeface="Work Sans"/>
                <a:cs typeface="Work Sans"/>
                <a:sym typeface="Work Sans"/>
              </a:rPr>
              <a:t>generar cambios de conducta</a:t>
            </a:r>
            <a:r>
              <a:rPr lang="es-CO" sz="1800" b="0" i="1" u="none" strike="noStrike" cap="none">
                <a:solidFill>
                  <a:srgbClr val="000000"/>
                </a:solidFill>
                <a:latin typeface="Work Sans"/>
                <a:ea typeface="Work Sans"/>
                <a:cs typeface="Work Sans"/>
                <a:sym typeface="Work Sans"/>
              </a:rPr>
              <a:t> en aquel aprendiz que ha contrariado el orden académico o disciplinario.</a:t>
            </a:r>
            <a:endParaRPr sz="1800" b="0" i="1" u="none" strike="noStrike" cap="none">
              <a:solidFill>
                <a:srgbClr val="000000"/>
              </a:solidFill>
              <a:latin typeface="Arial"/>
              <a:ea typeface="Arial"/>
              <a:cs typeface="Arial"/>
              <a:sym typeface="Arial"/>
            </a:endParaRPr>
          </a:p>
        </p:txBody>
      </p:sp>
      <p:sp>
        <p:nvSpPr>
          <p:cNvPr id="413" name="Google Shape;413;p12"/>
          <p:cNvSpPr txBox="1"/>
          <p:nvPr/>
        </p:nvSpPr>
        <p:spPr>
          <a:xfrm>
            <a:off x="6282372" y="2833023"/>
            <a:ext cx="3088083" cy="2039020"/>
          </a:xfrm>
          <a:prstGeom prst="rect">
            <a:avLst/>
          </a:prstGeom>
          <a:noFill/>
          <a:ln>
            <a:noFill/>
          </a:ln>
        </p:spPr>
        <p:txBody>
          <a:bodyPr spcFirstLastPara="1" wrap="square" lIns="91425" tIns="45700" rIns="91425" bIns="45700" anchor="t" anchorCtr="0">
            <a:spAutoFit/>
          </a:bodyPr>
          <a:lstStyle/>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Llamado de atención verbal.</a:t>
            </a:r>
            <a:endParaRPr sz="1400" b="0" i="0" u="none" strike="noStrike" cap="none">
              <a:solidFill>
                <a:srgbClr val="000000"/>
              </a:solidFill>
              <a:latin typeface="Arial"/>
              <a:ea typeface="Arial"/>
              <a:cs typeface="Arial"/>
              <a:sym typeface="Arial"/>
            </a:endParaRPr>
          </a:p>
          <a:p>
            <a:pPr marL="285750" marR="0" lvl="0" indent="-234950" algn="ctr" rtl="0">
              <a:lnSpc>
                <a:spcPct val="100000"/>
              </a:lnSpc>
              <a:spcBef>
                <a:spcPts val="0"/>
              </a:spcBef>
              <a:spcAft>
                <a:spcPts val="0"/>
              </a:spcAft>
              <a:buClr>
                <a:srgbClr val="000000"/>
              </a:buClr>
              <a:buSzPts val="800"/>
              <a:buFont typeface="Arial"/>
              <a:buNone/>
            </a:pPr>
            <a:endParaRPr sz="800" b="0" i="1" u="none" strike="noStrike" cap="none">
              <a:solidFill>
                <a:srgbClr val="000000"/>
              </a:solidFill>
              <a:latin typeface="Work Sans"/>
              <a:ea typeface="Work Sans"/>
              <a:cs typeface="Work Sans"/>
              <a:sym typeface="Work Sans"/>
            </a:endParaRPr>
          </a:p>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Plan de mejoramiento académico.</a:t>
            </a:r>
            <a:endParaRPr sz="1400" b="0" i="0" u="none" strike="noStrike" cap="none">
              <a:solidFill>
                <a:srgbClr val="000000"/>
              </a:solidFill>
              <a:latin typeface="Arial"/>
              <a:ea typeface="Arial"/>
              <a:cs typeface="Arial"/>
              <a:sym typeface="Arial"/>
            </a:endParaRPr>
          </a:p>
          <a:p>
            <a:pPr marL="285750" marR="0" lvl="0" indent="-228600" algn="ctr" rtl="0">
              <a:lnSpc>
                <a:spcPct val="100000"/>
              </a:lnSpc>
              <a:spcBef>
                <a:spcPts val="0"/>
              </a:spcBef>
              <a:spcAft>
                <a:spcPts val="0"/>
              </a:spcAft>
              <a:buClr>
                <a:srgbClr val="000000"/>
              </a:buClr>
              <a:buSzPts val="900"/>
              <a:buFont typeface="Arial"/>
              <a:buNone/>
            </a:pPr>
            <a:endParaRPr sz="900" b="0" i="1" u="none" strike="noStrike" cap="none">
              <a:solidFill>
                <a:srgbClr val="000000"/>
              </a:solidFill>
              <a:latin typeface="Work Sans"/>
              <a:ea typeface="Work Sans"/>
              <a:cs typeface="Work Sans"/>
              <a:sym typeface="Work Sans"/>
            </a:endParaRPr>
          </a:p>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Plan de mejoramiento disciplinario.</a:t>
            </a:r>
            <a:endParaRPr sz="1400" b="0" i="0" u="none" strike="noStrike" cap="none">
              <a:solidFill>
                <a:srgbClr val="000000"/>
              </a:solidFill>
              <a:latin typeface="Arial"/>
              <a:ea typeface="Arial"/>
              <a:cs typeface="Arial"/>
              <a:sym typeface="Arial"/>
            </a:endParaRP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grpSp>
        <p:nvGrpSpPr>
          <p:cNvPr id="418" name="Google Shape;418;p13"/>
          <p:cNvGrpSpPr/>
          <p:nvPr/>
        </p:nvGrpSpPr>
        <p:grpSpPr>
          <a:xfrm>
            <a:off x="233911" y="320227"/>
            <a:ext cx="266743" cy="528011"/>
            <a:chOff x="141693" y="266421"/>
            <a:chExt cx="287374" cy="396008"/>
          </a:xfrm>
        </p:grpSpPr>
        <p:cxnSp>
          <p:nvCxnSpPr>
            <p:cNvPr id="419" name="Google Shape;419;p13"/>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0" name="Google Shape;420;p13"/>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1" name="Google Shape;421;p13"/>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2" name="Google Shape;422;p13"/>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3" name="Google Shape;423;p13"/>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4" name="Google Shape;424;p13"/>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5" name="Google Shape;425;p13"/>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6" name="Google Shape;426;p13"/>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7" name="Google Shape;427;p13"/>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28" name="Google Shape;428;p13"/>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429" name="Google Shape;429;p13"/>
          <p:cNvSpPr txBox="1"/>
          <p:nvPr/>
        </p:nvSpPr>
        <p:spPr>
          <a:xfrm rot="-5400000">
            <a:off x="-625967"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pic>
        <p:nvPicPr>
          <p:cNvPr id="430" name="Google Shape;430;p13"/>
          <p:cNvPicPr preferRelativeResize="0"/>
          <p:nvPr/>
        </p:nvPicPr>
        <p:blipFill rotWithShape="1">
          <a:blip r:embed="rId3">
            <a:alphaModFix/>
          </a:blip>
          <a:srcRect/>
          <a:stretch/>
        </p:blipFill>
        <p:spPr>
          <a:xfrm>
            <a:off x="1415049" y="1094654"/>
            <a:ext cx="4789556" cy="4789556"/>
          </a:xfrm>
          <a:prstGeom prst="rect">
            <a:avLst/>
          </a:prstGeom>
          <a:noFill/>
          <a:ln>
            <a:noFill/>
          </a:ln>
        </p:spPr>
      </p:pic>
      <p:pic>
        <p:nvPicPr>
          <p:cNvPr id="431" name="Google Shape;431;p13"/>
          <p:cNvPicPr preferRelativeResize="0"/>
          <p:nvPr/>
        </p:nvPicPr>
        <p:blipFill rotWithShape="1">
          <a:blip r:embed="rId4">
            <a:alphaModFix/>
          </a:blip>
          <a:srcRect/>
          <a:stretch/>
        </p:blipFill>
        <p:spPr>
          <a:xfrm>
            <a:off x="10309457" y="-46764"/>
            <a:ext cx="2206982" cy="1471321"/>
          </a:xfrm>
          <a:prstGeom prst="rect">
            <a:avLst/>
          </a:prstGeom>
          <a:noFill/>
          <a:ln>
            <a:noFill/>
          </a:ln>
        </p:spPr>
      </p:pic>
      <p:sp>
        <p:nvSpPr>
          <p:cNvPr id="432" name="Google Shape;432;p13"/>
          <p:cNvSpPr/>
          <p:nvPr/>
        </p:nvSpPr>
        <p:spPr>
          <a:xfrm>
            <a:off x="2098361" y="1905087"/>
            <a:ext cx="3492843" cy="68600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chemeClr val="lt1"/>
                </a:solidFill>
                <a:latin typeface="Work Sans"/>
                <a:ea typeface="Work Sans"/>
                <a:cs typeface="Work Sans"/>
                <a:sym typeface="Work Sans"/>
              </a:rPr>
              <a:t>Sanciones: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13"/>
          <p:cNvSpPr txBox="1"/>
          <p:nvPr/>
        </p:nvSpPr>
        <p:spPr>
          <a:xfrm>
            <a:off x="2273832" y="3004473"/>
            <a:ext cx="3088083" cy="175432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CO" sz="1800" b="0" i="1" u="none" strike="noStrike" cap="none">
                <a:solidFill>
                  <a:srgbClr val="000000"/>
                </a:solidFill>
                <a:latin typeface="Work Sans"/>
                <a:ea typeface="Work Sans"/>
                <a:cs typeface="Work Sans"/>
                <a:sym typeface="Work Sans"/>
              </a:rPr>
              <a:t>Por </a:t>
            </a:r>
            <a:r>
              <a:rPr lang="es-CO" sz="1800" b="1" i="1" u="none" strike="noStrike" cap="none">
                <a:solidFill>
                  <a:srgbClr val="000000"/>
                </a:solidFill>
                <a:latin typeface="Work Sans"/>
                <a:ea typeface="Work Sans"/>
                <a:cs typeface="Work Sans"/>
                <a:sym typeface="Work Sans"/>
              </a:rPr>
              <a:t>faltas académicas o disciplinarias</a:t>
            </a:r>
            <a:r>
              <a:rPr lang="es-CO" sz="1800" b="0" i="1" u="none" strike="noStrike" cap="none">
                <a:solidFill>
                  <a:srgbClr val="000000"/>
                </a:solidFill>
                <a:latin typeface="Work Sans"/>
                <a:ea typeface="Work Sans"/>
                <a:cs typeface="Work Sans"/>
                <a:sym typeface="Work Sans"/>
              </a:rPr>
              <a:t>, que se registran en el Sistema de Gestión y si hay contrato de aprendizaje se avisa a la empresa.</a:t>
            </a:r>
            <a:endParaRPr sz="1400" b="0" i="0" u="none" strike="noStrike" cap="none">
              <a:solidFill>
                <a:srgbClr val="000000"/>
              </a:solidFill>
              <a:latin typeface="Arial"/>
              <a:ea typeface="Arial"/>
              <a:cs typeface="Arial"/>
              <a:sym typeface="Arial"/>
            </a:endParaRPr>
          </a:p>
        </p:txBody>
      </p:sp>
      <p:pic>
        <p:nvPicPr>
          <p:cNvPr id="434" name="Google Shape;434;p13"/>
          <p:cNvPicPr preferRelativeResize="0"/>
          <p:nvPr/>
        </p:nvPicPr>
        <p:blipFill rotWithShape="1">
          <a:blip r:embed="rId3">
            <a:alphaModFix/>
          </a:blip>
          <a:srcRect/>
          <a:stretch/>
        </p:blipFill>
        <p:spPr>
          <a:xfrm>
            <a:off x="5430383" y="1094654"/>
            <a:ext cx="4789556" cy="4789556"/>
          </a:xfrm>
          <a:prstGeom prst="rect">
            <a:avLst/>
          </a:prstGeom>
          <a:noFill/>
          <a:ln>
            <a:noFill/>
          </a:ln>
        </p:spPr>
      </p:pic>
      <p:sp>
        <p:nvSpPr>
          <p:cNvPr id="435" name="Google Shape;435;p13"/>
          <p:cNvSpPr/>
          <p:nvPr/>
        </p:nvSpPr>
        <p:spPr>
          <a:xfrm>
            <a:off x="6132745" y="1914612"/>
            <a:ext cx="3492843" cy="68600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CO" sz="1800" b="1" i="0" u="none" strike="noStrike" cap="none">
                <a:solidFill>
                  <a:schemeClr val="lt1"/>
                </a:solidFill>
                <a:latin typeface="Work Sans"/>
                <a:ea typeface="Work Sans"/>
                <a:cs typeface="Work Sans"/>
                <a:sym typeface="Work Sans"/>
              </a:rPr>
              <a:t>Ejemplos: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13"/>
          <p:cNvSpPr txBox="1"/>
          <p:nvPr/>
        </p:nvSpPr>
        <p:spPr>
          <a:xfrm>
            <a:off x="6282372" y="2833023"/>
            <a:ext cx="3088083" cy="2015936"/>
          </a:xfrm>
          <a:prstGeom prst="rect">
            <a:avLst/>
          </a:prstGeom>
          <a:noFill/>
          <a:ln>
            <a:noFill/>
          </a:ln>
        </p:spPr>
        <p:txBody>
          <a:bodyPr spcFirstLastPara="1" wrap="square" lIns="91425" tIns="45700" rIns="91425" bIns="45700" anchor="t" anchorCtr="0">
            <a:spAutoFit/>
          </a:bodyPr>
          <a:lstStyle/>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Llamado de atención escrito.</a:t>
            </a:r>
            <a:endParaRPr sz="1400" b="0" i="0" u="none" strike="noStrike" cap="none">
              <a:solidFill>
                <a:srgbClr val="000000"/>
              </a:solidFill>
              <a:latin typeface="Arial"/>
              <a:ea typeface="Arial"/>
              <a:cs typeface="Arial"/>
              <a:sym typeface="Arial"/>
            </a:endParaRPr>
          </a:p>
          <a:p>
            <a:pPr marL="285750" marR="0" lvl="0" indent="-234950" algn="ctr" rtl="0">
              <a:lnSpc>
                <a:spcPct val="100000"/>
              </a:lnSpc>
              <a:spcBef>
                <a:spcPts val="0"/>
              </a:spcBef>
              <a:spcAft>
                <a:spcPts val="0"/>
              </a:spcAft>
              <a:buClr>
                <a:srgbClr val="000000"/>
              </a:buClr>
              <a:buSzPts val="800"/>
              <a:buFont typeface="Arial"/>
              <a:buNone/>
            </a:pPr>
            <a:endParaRPr sz="800" b="0" i="1" u="none" strike="noStrike" cap="none">
              <a:solidFill>
                <a:srgbClr val="000000"/>
              </a:solidFill>
              <a:latin typeface="Work Sans"/>
              <a:ea typeface="Work Sans"/>
              <a:cs typeface="Work Sans"/>
              <a:sym typeface="Work Sans"/>
            </a:endParaRPr>
          </a:p>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Condicionamiento de matrícula.</a:t>
            </a:r>
            <a:endParaRPr sz="1400" b="0" i="0" u="none" strike="noStrike" cap="none">
              <a:solidFill>
                <a:srgbClr val="000000"/>
              </a:solidFill>
              <a:latin typeface="Arial"/>
              <a:ea typeface="Arial"/>
              <a:cs typeface="Arial"/>
              <a:sym typeface="Arial"/>
            </a:endParaRPr>
          </a:p>
          <a:p>
            <a:pPr marL="285750" marR="0" lvl="0" indent="-228600" algn="ctr" rtl="0">
              <a:lnSpc>
                <a:spcPct val="100000"/>
              </a:lnSpc>
              <a:spcBef>
                <a:spcPts val="0"/>
              </a:spcBef>
              <a:spcAft>
                <a:spcPts val="0"/>
              </a:spcAft>
              <a:buClr>
                <a:srgbClr val="000000"/>
              </a:buClr>
              <a:buSzPts val="900"/>
              <a:buFont typeface="Arial"/>
              <a:buNone/>
            </a:pPr>
            <a:endParaRPr sz="900" b="0" i="1" u="none" strike="noStrike" cap="none">
              <a:solidFill>
                <a:srgbClr val="000000"/>
              </a:solidFill>
              <a:latin typeface="Work Sans"/>
              <a:ea typeface="Work Sans"/>
              <a:cs typeface="Work Sans"/>
              <a:sym typeface="Work Sans"/>
            </a:endParaRPr>
          </a:p>
          <a:p>
            <a:pPr marL="285750" marR="0" lvl="0" indent="-285750" algn="ctr" rtl="0">
              <a:lnSpc>
                <a:spcPct val="100000"/>
              </a:lnSpc>
              <a:spcBef>
                <a:spcPts val="0"/>
              </a:spcBef>
              <a:spcAft>
                <a:spcPts val="0"/>
              </a:spcAft>
              <a:buClr>
                <a:srgbClr val="000000"/>
              </a:buClr>
              <a:buSzPts val="1800"/>
              <a:buFont typeface="Arial"/>
              <a:buChar char="•"/>
            </a:pPr>
            <a:r>
              <a:rPr lang="es-CO" sz="1800" b="0" i="1" u="none" strike="noStrike" cap="none">
                <a:solidFill>
                  <a:srgbClr val="000000"/>
                </a:solidFill>
                <a:latin typeface="Work Sans"/>
                <a:ea typeface="Work Sans"/>
                <a:cs typeface="Work Sans"/>
                <a:sym typeface="Work Sans"/>
              </a:rPr>
              <a:t>Cancelación de matrícula.</a:t>
            </a:r>
            <a:endParaRPr sz="1400" b="0" i="0" u="none" strike="noStrike" cap="none">
              <a:solidFill>
                <a:srgbClr val="000000"/>
              </a:solidFill>
              <a:latin typeface="Arial"/>
              <a:ea typeface="Arial"/>
              <a:cs typeface="Arial"/>
              <a:sym typeface="Arial"/>
            </a:endParaRPr>
          </a:p>
        </p:txBody>
      </p:sp>
      <p:pic>
        <p:nvPicPr>
          <p:cNvPr id="437" name="Google Shape;437;p13"/>
          <p:cNvPicPr preferRelativeResize="0"/>
          <p:nvPr/>
        </p:nvPicPr>
        <p:blipFill rotWithShape="1">
          <a:blip r:embed="rId5">
            <a:alphaModFix/>
          </a:blip>
          <a:srcRect/>
          <a:stretch/>
        </p:blipFill>
        <p:spPr>
          <a:xfrm rot="9192159" flipH="1">
            <a:off x="3446959" y="3264389"/>
            <a:ext cx="4212291" cy="4612125"/>
          </a:xfrm>
          <a:prstGeom prst="rect">
            <a:avLst/>
          </a:prstGeom>
          <a:noFill/>
          <a:ln>
            <a:noFill/>
          </a:ln>
        </p:spPr>
      </p:pic>
      <p:pic>
        <p:nvPicPr>
          <p:cNvPr id="438" name="Google Shape;438;p13"/>
          <p:cNvPicPr preferRelativeResize="0"/>
          <p:nvPr/>
        </p:nvPicPr>
        <p:blipFill rotWithShape="1">
          <a:blip r:embed="rId6">
            <a:alphaModFix/>
          </a:blip>
          <a:srcRect l="31580"/>
          <a:stretch/>
        </p:blipFill>
        <p:spPr>
          <a:xfrm>
            <a:off x="10244818" y="6072119"/>
            <a:ext cx="1881123" cy="767951"/>
          </a:xfrm>
          <a:prstGeom prst="rect">
            <a:avLst/>
          </a:prstGeom>
          <a:noFill/>
          <a:ln>
            <a:noFill/>
          </a:ln>
        </p:spPr>
      </p:pic>
      <p:sp>
        <p:nvSpPr>
          <p:cNvPr id="439" name="Google Shape;439;p13"/>
          <p:cNvSpPr txBox="1"/>
          <p:nvPr/>
        </p:nvSpPr>
        <p:spPr>
          <a:xfrm>
            <a:off x="635441" y="217281"/>
            <a:ext cx="6759388" cy="92333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0" u="none" strike="noStrike" cap="none">
                <a:solidFill>
                  <a:srgbClr val="00AB00"/>
                </a:solidFill>
                <a:latin typeface="Work Sans Medium"/>
                <a:ea typeface="Work Sans Medium"/>
                <a:cs typeface="Work Sans Medium"/>
                <a:sym typeface="Work Sans Medium"/>
              </a:rPr>
              <a:t>Capítulo 9. </a:t>
            </a:r>
            <a:r>
              <a:rPr lang="es-CO" sz="2800" b="1" i="1" u="none" strike="noStrike" cap="none">
                <a:solidFill>
                  <a:srgbClr val="00AB00"/>
                </a:solidFill>
                <a:latin typeface="Work Sans Medium"/>
                <a:ea typeface="Work Sans Medium"/>
                <a:cs typeface="Work Sans Medium"/>
                <a:sym typeface="Work Sans Medium"/>
              </a:rPr>
              <a:t>Medidas formativas y</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rgbClr val="00AB00"/>
                </a:solidFill>
                <a:latin typeface="Work Sans Medium"/>
                <a:ea typeface="Work Sans Medium"/>
                <a:cs typeface="Work Sans Medium"/>
                <a:sym typeface="Work Sans Medium"/>
              </a:rPr>
              <a:t>Sanciones. (Debido proceso)</a:t>
            </a:r>
            <a:endParaRPr sz="2800" b="0" i="0" u="none" strike="noStrike" cap="none">
              <a:solidFill>
                <a:srgbClr val="00AB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grpSp>
        <p:nvGrpSpPr>
          <p:cNvPr id="444" name="Google Shape;444;p14"/>
          <p:cNvGrpSpPr/>
          <p:nvPr/>
        </p:nvGrpSpPr>
        <p:grpSpPr>
          <a:xfrm>
            <a:off x="233911" y="382220"/>
            <a:ext cx="266743" cy="528011"/>
            <a:chOff x="141693" y="266421"/>
            <a:chExt cx="287374" cy="396008"/>
          </a:xfrm>
        </p:grpSpPr>
        <p:cxnSp>
          <p:nvCxnSpPr>
            <p:cNvPr id="445" name="Google Shape;445;p14"/>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46" name="Google Shape;446;p14"/>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47" name="Google Shape;447;p14"/>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48" name="Google Shape;448;p14"/>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49" name="Google Shape;449;p14"/>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50" name="Google Shape;450;p14"/>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51" name="Google Shape;451;p14"/>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52" name="Google Shape;452;p14"/>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53" name="Google Shape;453;p14"/>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54" name="Google Shape;454;p14"/>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455" name="Google Shape;455;p14"/>
          <p:cNvSpPr/>
          <p:nvPr/>
        </p:nvSpPr>
        <p:spPr>
          <a:xfrm>
            <a:off x="9905628" y="5269575"/>
            <a:ext cx="2959282" cy="2959282"/>
          </a:xfrm>
          <a:prstGeom prst="ellipse">
            <a:avLst/>
          </a:prstGeom>
          <a:solidFill>
            <a:schemeClr val="lt1">
              <a:alpha val="8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6" name="Google Shape;456;p14"/>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sp>
        <p:nvSpPr>
          <p:cNvPr id="457" name="Google Shape;457;p14"/>
          <p:cNvSpPr/>
          <p:nvPr/>
        </p:nvSpPr>
        <p:spPr>
          <a:xfrm>
            <a:off x="3096775" y="5091042"/>
            <a:ext cx="701072" cy="701023"/>
          </a:xfrm>
          <a:prstGeom prst="rect">
            <a:avLst/>
          </a:prstGeom>
          <a:noFill/>
          <a:ln>
            <a:noFill/>
          </a:ln>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lt1"/>
              </a:buClr>
              <a:buSzPts val="2800"/>
              <a:buFont typeface="Arial"/>
              <a:buNone/>
            </a:pPr>
            <a:r>
              <a:rPr lang="es-CO" sz="2800" b="1" i="0" u="none" strike="noStrike" cap="none">
                <a:solidFill>
                  <a:schemeClr val="lt1"/>
                </a:solidFill>
                <a:latin typeface="Work Sans"/>
                <a:ea typeface="Work Sans"/>
                <a:cs typeface="Work Sans"/>
                <a:sym typeface="Work Sans"/>
              </a:rPr>
              <a:t>03</a:t>
            </a:r>
            <a:endParaRPr sz="1400" b="0" i="0" u="none" strike="noStrike" cap="none">
              <a:solidFill>
                <a:srgbClr val="000000"/>
              </a:solidFill>
              <a:latin typeface="Arial"/>
              <a:ea typeface="Arial"/>
              <a:cs typeface="Arial"/>
              <a:sym typeface="Arial"/>
            </a:endParaRPr>
          </a:p>
        </p:txBody>
      </p:sp>
      <p:pic>
        <p:nvPicPr>
          <p:cNvPr id="458" name="Google Shape;458;p14" descr="Logotipo&#10;&#10;Descripción generada automáticamente"/>
          <p:cNvPicPr preferRelativeResize="0"/>
          <p:nvPr/>
        </p:nvPicPr>
        <p:blipFill rotWithShape="1">
          <a:blip r:embed="rId3">
            <a:alphaModFix/>
          </a:blip>
          <a:srcRect/>
          <a:stretch/>
        </p:blipFill>
        <p:spPr>
          <a:xfrm>
            <a:off x="11057691" y="464518"/>
            <a:ext cx="900393" cy="878644"/>
          </a:xfrm>
          <a:prstGeom prst="rect">
            <a:avLst/>
          </a:prstGeom>
          <a:noFill/>
          <a:ln>
            <a:noFill/>
          </a:ln>
        </p:spPr>
      </p:pic>
      <p:pic>
        <p:nvPicPr>
          <p:cNvPr id="459" name="Google Shape;459;p14"/>
          <p:cNvPicPr preferRelativeResize="0"/>
          <p:nvPr/>
        </p:nvPicPr>
        <p:blipFill rotWithShape="1">
          <a:blip r:embed="rId4">
            <a:alphaModFix/>
          </a:blip>
          <a:srcRect/>
          <a:stretch/>
        </p:blipFill>
        <p:spPr>
          <a:xfrm>
            <a:off x="1856836" y="1838554"/>
            <a:ext cx="4979203" cy="4979203"/>
          </a:xfrm>
          <a:prstGeom prst="rect">
            <a:avLst/>
          </a:prstGeom>
          <a:noFill/>
          <a:ln>
            <a:noFill/>
          </a:ln>
        </p:spPr>
      </p:pic>
      <p:pic>
        <p:nvPicPr>
          <p:cNvPr id="460" name="Google Shape;460;p14"/>
          <p:cNvPicPr preferRelativeResize="0"/>
          <p:nvPr/>
        </p:nvPicPr>
        <p:blipFill rotWithShape="1">
          <a:blip r:embed="rId5">
            <a:alphaModFix/>
          </a:blip>
          <a:srcRect l="31580"/>
          <a:stretch/>
        </p:blipFill>
        <p:spPr>
          <a:xfrm>
            <a:off x="10233314" y="5873688"/>
            <a:ext cx="1881123" cy="767951"/>
          </a:xfrm>
          <a:prstGeom prst="rect">
            <a:avLst/>
          </a:prstGeom>
          <a:noFill/>
          <a:ln>
            <a:noFill/>
          </a:ln>
        </p:spPr>
      </p:pic>
      <p:pic>
        <p:nvPicPr>
          <p:cNvPr id="461" name="Google Shape;461;p14"/>
          <p:cNvPicPr preferRelativeResize="0"/>
          <p:nvPr/>
        </p:nvPicPr>
        <p:blipFill rotWithShape="1">
          <a:blip r:embed="rId4">
            <a:alphaModFix/>
          </a:blip>
          <a:srcRect/>
          <a:stretch/>
        </p:blipFill>
        <p:spPr>
          <a:xfrm>
            <a:off x="5301768" y="1109067"/>
            <a:ext cx="5348884" cy="5348884"/>
          </a:xfrm>
          <a:prstGeom prst="rect">
            <a:avLst/>
          </a:prstGeom>
          <a:noFill/>
          <a:ln>
            <a:noFill/>
          </a:ln>
        </p:spPr>
      </p:pic>
      <p:pic>
        <p:nvPicPr>
          <p:cNvPr id="462" name="Google Shape;462;p14"/>
          <p:cNvPicPr preferRelativeResize="0"/>
          <p:nvPr/>
        </p:nvPicPr>
        <p:blipFill rotWithShape="1">
          <a:blip r:embed="rId6">
            <a:alphaModFix/>
          </a:blip>
          <a:srcRect/>
          <a:stretch/>
        </p:blipFill>
        <p:spPr>
          <a:xfrm rot="551028">
            <a:off x="4574146" y="-415598"/>
            <a:ext cx="3355150" cy="3355150"/>
          </a:xfrm>
          <a:prstGeom prst="rect">
            <a:avLst/>
          </a:prstGeom>
          <a:noFill/>
          <a:ln>
            <a:noFill/>
          </a:ln>
        </p:spPr>
      </p:pic>
      <p:sp>
        <p:nvSpPr>
          <p:cNvPr id="463" name="Google Shape;463;p14"/>
          <p:cNvSpPr txBox="1"/>
          <p:nvPr/>
        </p:nvSpPr>
        <p:spPr>
          <a:xfrm>
            <a:off x="3012191" y="2496884"/>
            <a:ext cx="2805900" cy="4032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s-CO" sz="1200" b="1" i="0" u="none" strike="noStrike" cap="none">
                <a:solidFill>
                  <a:srgbClr val="000000"/>
                </a:solidFill>
                <a:latin typeface="Work Sans"/>
                <a:ea typeface="Work Sans"/>
                <a:cs typeface="Work Sans"/>
                <a:sym typeface="Work Sans"/>
              </a:rPr>
              <a:t>1. Interpone queja ante Coordinación Académica: </a:t>
            </a:r>
            <a:r>
              <a:rPr lang="es-CO" sz="1200" b="0" i="0" u="none" strike="noStrike" cap="none">
                <a:solidFill>
                  <a:srgbClr val="000000"/>
                </a:solidFill>
                <a:latin typeface="Work Sans"/>
                <a:ea typeface="Work Sans"/>
                <a:cs typeface="Work Sans"/>
                <a:sym typeface="Work Sans"/>
              </a:rPr>
              <a:t>Fecha, descripción, pruebas, e-mail y firma.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r>
              <a:rPr lang="es-CO" sz="1200" b="1" i="0" u="none" strike="noStrike" cap="none">
                <a:solidFill>
                  <a:srgbClr val="000000"/>
                </a:solidFill>
                <a:latin typeface="Work Sans"/>
                <a:ea typeface="Work Sans"/>
                <a:cs typeface="Work Sans"/>
                <a:sym typeface="Work Sans"/>
              </a:rPr>
              <a:t>2. Se desarrollará Comité de evaluación y seguimiento: </a:t>
            </a:r>
            <a:r>
              <a:rPr lang="es-CO" sz="1200" b="0" i="0" u="none" strike="noStrike" cap="none">
                <a:solidFill>
                  <a:srgbClr val="000000"/>
                </a:solidFill>
                <a:latin typeface="Work Sans"/>
                <a:ea typeface="Work Sans"/>
                <a:cs typeface="Work Sans"/>
                <a:sym typeface="Work Sans"/>
              </a:rPr>
              <a:t>Se reúne mensualmente y tiene en sus manos todo el expediente del caso. En él tienen voto y participan: Coordinador Académico, instructor, funcionario de Bienestar y Aprendiz representante.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r>
              <a:rPr lang="es-CO" sz="1200" b="0" i="0" u="none" strike="noStrike" cap="none">
                <a:solidFill>
                  <a:srgbClr val="000000"/>
                </a:solidFill>
                <a:latin typeface="Work Sans"/>
                <a:ea typeface="Work Sans"/>
                <a:cs typeface="Work Sans"/>
                <a:sym typeface="Work Sans"/>
              </a:rPr>
              <a:t>Además, para los casos de etapa productiva asiste encargado Contrato de Aprendizaje. La decisión tomada se le pasa como recomendación al Subdirector.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p:txBody>
      </p:sp>
      <p:sp>
        <p:nvSpPr>
          <p:cNvPr id="464" name="Google Shape;464;p14"/>
          <p:cNvSpPr txBox="1"/>
          <p:nvPr/>
        </p:nvSpPr>
        <p:spPr>
          <a:xfrm>
            <a:off x="6567175" y="1708417"/>
            <a:ext cx="2947800" cy="4402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s-CO" sz="1200" b="1" i="0" u="none" strike="noStrike" cap="none">
                <a:solidFill>
                  <a:srgbClr val="000000"/>
                </a:solidFill>
                <a:latin typeface="Work Sans"/>
                <a:ea typeface="Work Sans"/>
                <a:cs typeface="Work Sans"/>
                <a:sym typeface="Work Sans"/>
              </a:rPr>
              <a:t>3. Comunicación al Aprendiz: </a:t>
            </a:r>
            <a:r>
              <a:rPr lang="es-CO" sz="1200" b="0" i="0" u="none" strike="noStrike" cap="none">
                <a:solidFill>
                  <a:srgbClr val="000000"/>
                </a:solidFill>
                <a:latin typeface="Work Sans"/>
                <a:ea typeface="Work Sans"/>
                <a:cs typeface="Work Sans"/>
                <a:sym typeface="Work Sans"/>
              </a:rPr>
              <a:t>Dentro de los tres días hábiles siguientes a la queja, mediante oficio donde se presenta el motivo, tipo de falta, y solicitud de descargos. Tal oficio también lo reciben los miembros del Comité de Evaluación.</a:t>
            </a:r>
            <a:endParaRPr sz="12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r>
              <a:rPr lang="es-CO" sz="1200" b="1" i="0" u="none" strike="noStrike" cap="none">
                <a:solidFill>
                  <a:srgbClr val="000000"/>
                </a:solidFill>
                <a:latin typeface="Work Sans"/>
                <a:ea typeface="Work Sans"/>
                <a:cs typeface="Work Sans"/>
                <a:sym typeface="Work Sans"/>
              </a:rPr>
              <a:t>4. Acto sancionatorio: </a:t>
            </a:r>
            <a:r>
              <a:rPr lang="es-CO" sz="1200" b="0" i="0" u="none" strike="noStrike" cap="none">
                <a:solidFill>
                  <a:srgbClr val="000000"/>
                </a:solidFill>
                <a:latin typeface="Work Sans"/>
                <a:ea typeface="Work Sans"/>
                <a:cs typeface="Work Sans"/>
                <a:sym typeface="Work Sans"/>
              </a:rPr>
              <a:t>Se le notifica al aprendiz presencialmente, citándolo mediante correo. Se debe presentar dentro de  los 5 días hábiles siguientes a esta citación.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r>
              <a:rPr lang="es-CO" sz="1200" b="1" i="0" u="none" strike="noStrike" cap="none">
                <a:solidFill>
                  <a:srgbClr val="000000"/>
                </a:solidFill>
                <a:latin typeface="Work Sans"/>
                <a:ea typeface="Work Sans"/>
                <a:cs typeface="Work Sans"/>
                <a:sym typeface="Work Sans"/>
              </a:rPr>
              <a:t>Recurso de reposición contra el acto académico: </a:t>
            </a:r>
            <a:r>
              <a:rPr lang="es-CO" sz="1200" b="0" i="0" u="none" strike="noStrike" cap="none">
                <a:solidFill>
                  <a:srgbClr val="000000"/>
                </a:solidFill>
                <a:latin typeface="Work Sans"/>
                <a:ea typeface="Work Sans"/>
                <a:cs typeface="Work Sans"/>
                <a:sym typeface="Work Sans"/>
              </a:rPr>
              <a:t>Tiene </a:t>
            </a:r>
            <a:r>
              <a:rPr lang="es-CO" sz="1200" b="1" i="0" u="none" strike="noStrike" cap="none">
                <a:solidFill>
                  <a:srgbClr val="000000"/>
                </a:solidFill>
                <a:latin typeface="Work Sans"/>
                <a:ea typeface="Work Sans"/>
                <a:cs typeface="Work Sans"/>
                <a:sym typeface="Work Sans"/>
              </a:rPr>
              <a:t>diez (10) días hábiles </a:t>
            </a:r>
            <a:r>
              <a:rPr lang="es-CO" sz="1200" b="0" i="0" u="none" strike="noStrike" cap="none">
                <a:solidFill>
                  <a:srgbClr val="000000"/>
                </a:solidFill>
                <a:latin typeface="Work Sans"/>
                <a:ea typeface="Work Sans"/>
                <a:cs typeface="Work Sans"/>
                <a:sym typeface="Work Sans"/>
              </a:rPr>
              <a:t>una vez ha sido notificado de la sanción. Revisado el caso se le dará la decisión.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p:txBody>
      </p:sp>
      <p:sp>
        <p:nvSpPr>
          <p:cNvPr id="465" name="Google Shape;465;p14"/>
          <p:cNvSpPr txBox="1"/>
          <p:nvPr/>
        </p:nvSpPr>
        <p:spPr>
          <a:xfrm>
            <a:off x="699001" y="188762"/>
            <a:ext cx="10515600" cy="120144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0" u="none" strike="noStrike" cap="none">
                <a:solidFill>
                  <a:srgbClr val="38AA00"/>
                </a:solidFill>
                <a:latin typeface="Work Sans Medium"/>
                <a:ea typeface="Work Sans Medium"/>
                <a:cs typeface="Work Sans Medium"/>
                <a:sym typeface="Work Sans Medium"/>
              </a:rPr>
              <a:t>Capítulo 10. </a:t>
            </a:r>
            <a:r>
              <a:rPr lang="es-CO" sz="2800" b="1" i="1" u="none" strike="noStrike" cap="none">
                <a:solidFill>
                  <a:schemeClr val="dk1"/>
                </a:solidFill>
                <a:latin typeface="Work Sans Medium"/>
                <a:ea typeface="Work Sans Medium"/>
                <a:cs typeface="Work Sans Medium"/>
                <a:sym typeface="Work Sans Medium"/>
              </a:rPr>
              <a:t>Procedimiento para la aplicación de</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chemeClr val="dk1"/>
                </a:solidFill>
                <a:latin typeface="Work Sans Medium"/>
                <a:ea typeface="Work Sans Medium"/>
                <a:cs typeface="Work Sans Medium"/>
                <a:sym typeface="Work Sans Medium"/>
              </a:rPr>
              <a:t>sanciones.</a:t>
            </a:r>
            <a:endParaRPr sz="3200" b="1" i="1" u="none" strike="noStrike" cap="none">
              <a:solidFill>
                <a:schemeClr val="dk1"/>
              </a:solidFill>
              <a:latin typeface="Work Sans Medium"/>
              <a:ea typeface="Work Sans Medium"/>
              <a:cs typeface="Work Sans Medium"/>
              <a:sym typeface="Work Sans Medium"/>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pic>
        <p:nvPicPr>
          <p:cNvPr id="470" name="Google Shape;470;p15" descr="Interfaz de usuario gráfica, Texto&#10;&#10;Descripción generada automáticamente"/>
          <p:cNvPicPr preferRelativeResize="0"/>
          <p:nvPr/>
        </p:nvPicPr>
        <p:blipFill rotWithShape="1">
          <a:blip r:embed="rId3">
            <a:alphaModFix/>
          </a:blip>
          <a:srcRect l="63226"/>
          <a:stretch/>
        </p:blipFill>
        <p:spPr>
          <a:xfrm>
            <a:off x="7753469" y="188259"/>
            <a:ext cx="4287312" cy="2197100"/>
          </a:xfrm>
          <a:prstGeom prst="rect">
            <a:avLst/>
          </a:prstGeom>
          <a:noFill/>
          <a:ln>
            <a:noFill/>
          </a:ln>
        </p:spPr>
      </p:pic>
      <p:grpSp>
        <p:nvGrpSpPr>
          <p:cNvPr id="471" name="Google Shape;471;p15"/>
          <p:cNvGrpSpPr/>
          <p:nvPr/>
        </p:nvGrpSpPr>
        <p:grpSpPr>
          <a:xfrm>
            <a:off x="233911" y="382220"/>
            <a:ext cx="266743" cy="528011"/>
            <a:chOff x="141693" y="266421"/>
            <a:chExt cx="287374" cy="396008"/>
          </a:xfrm>
        </p:grpSpPr>
        <p:cxnSp>
          <p:nvCxnSpPr>
            <p:cNvPr id="472" name="Google Shape;472;p15"/>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3" name="Google Shape;473;p15"/>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4" name="Google Shape;474;p15"/>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5" name="Google Shape;475;p15"/>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6" name="Google Shape;476;p15"/>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7" name="Google Shape;477;p15"/>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8" name="Google Shape;478;p15"/>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79" name="Google Shape;479;p15"/>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80" name="Google Shape;480;p15"/>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481" name="Google Shape;481;p15"/>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482" name="Google Shape;482;p15"/>
          <p:cNvSpPr txBox="1"/>
          <p:nvPr/>
        </p:nvSpPr>
        <p:spPr>
          <a:xfrm>
            <a:off x="657590" y="276382"/>
            <a:ext cx="9453000" cy="86820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rgbClr val="39A900"/>
                </a:solidFill>
                <a:latin typeface="Work Sans SemiBold"/>
                <a:ea typeface="Work Sans SemiBold"/>
                <a:cs typeface="Work Sans SemiBold"/>
                <a:sym typeface="Work Sans SemiBold"/>
              </a:rPr>
              <a:t>Capítulo 11. De la representación</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800" b="1" i="1" u="none" strike="noStrike" cap="none">
                <a:solidFill>
                  <a:srgbClr val="39A900"/>
                </a:solidFill>
                <a:latin typeface="Work Sans SemiBold"/>
                <a:ea typeface="Work Sans SemiBold"/>
                <a:cs typeface="Work Sans SemiBold"/>
                <a:sym typeface="Work Sans SemiBold"/>
              </a:rPr>
              <a:t>de los aprendices </a:t>
            </a:r>
            <a:r>
              <a:rPr lang="es-CO" sz="1800" b="0" i="0" u="none" strike="noStrike" cap="none">
                <a:solidFill>
                  <a:srgbClr val="000000"/>
                </a:solidFill>
                <a:latin typeface="Work Sans"/>
                <a:ea typeface="Work Sans"/>
                <a:cs typeface="Work Sans"/>
                <a:sym typeface="Work Sans"/>
              </a:rPr>
              <a:t>Elección representantes </a:t>
            </a:r>
            <a:endParaRPr sz="1400" b="0" i="0" u="none" strike="noStrike" cap="none">
              <a:solidFill>
                <a:srgbClr val="000000"/>
              </a:solidFill>
              <a:latin typeface="Arial"/>
              <a:ea typeface="Arial"/>
              <a:cs typeface="Arial"/>
              <a:sym typeface="Arial"/>
            </a:endParaRPr>
          </a:p>
        </p:txBody>
      </p:sp>
      <p:sp>
        <p:nvSpPr>
          <p:cNvPr id="483" name="Google Shape;483;p15"/>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sp>
        <p:nvSpPr>
          <p:cNvPr id="484" name="Google Shape;484;p15"/>
          <p:cNvSpPr/>
          <p:nvPr/>
        </p:nvSpPr>
        <p:spPr>
          <a:xfrm>
            <a:off x="7201546" y="0"/>
            <a:ext cx="1270101" cy="6871852"/>
          </a:xfrm>
          <a:prstGeom prst="rect">
            <a:avLst/>
          </a:prstGeom>
          <a:gradFill>
            <a:gsLst>
              <a:gs pos="0">
                <a:srgbClr val="39A900">
                  <a:alpha val="60000"/>
                </a:srgbClr>
              </a:gs>
              <a:gs pos="50000">
                <a:srgbClr val="39A900">
                  <a:alpha val="63137"/>
                </a:srgbClr>
              </a:gs>
              <a:gs pos="100000">
                <a:srgbClr val="36A000">
                  <a:alpha val="65882"/>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85" name="Google Shape;485;p15"/>
          <p:cNvSpPr/>
          <p:nvPr/>
        </p:nvSpPr>
        <p:spPr>
          <a:xfrm>
            <a:off x="10415530" y="1791206"/>
            <a:ext cx="2959282" cy="2959282"/>
          </a:xfrm>
          <a:prstGeom prst="ellipse">
            <a:avLst/>
          </a:prstGeom>
          <a:solidFill>
            <a:schemeClr val="lt1">
              <a:alpha val="8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86" name="Google Shape;486;p15"/>
          <p:cNvPicPr preferRelativeResize="0"/>
          <p:nvPr/>
        </p:nvPicPr>
        <p:blipFill rotWithShape="1">
          <a:blip r:embed="rId4">
            <a:alphaModFix/>
          </a:blip>
          <a:srcRect l="31580"/>
          <a:stretch/>
        </p:blipFill>
        <p:spPr>
          <a:xfrm>
            <a:off x="9565341" y="2117593"/>
            <a:ext cx="2626659" cy="1072309"/>
          </a:xfrm>
          <a:prstGeom prst="rect">
            <a:avLst/>
          </a:prstGeom>
          <a:noFill/>
          <a:ln>
            <a:noFill/>
          </a:ln>
        </p:spPr>
      </p:pic>
      <p:sp>
        <p:nvSpPr>
          <p:cNvPr id="487" name="Google Shape;487;p15"/>
          <p:cNvSpPr txBox="1"/>
          <p:nvPr/>
        </p:nvSpPr>
        <p:spPr>
          <a:xfrm>
            <a:off x="1160650" y="2096625"/>
            <a:ext cx="5929200" cy="4540800"/>
          </a:xfrm>
          <a:prstGeom prst="rect">
            <a:avLst/>
          </a:prstGeom>
          <a:noFill/>
          <a:ln>
            <a:noFill/>
          </a:ln>
        </p:spPr>
        <p:txBody>
          <a:bodyPr spcFirstLastPara="1" wrap="square" lIns="91425" tIns="45700" rIns="91425" bIns="45700" anchor="t" anchorCtr="0">
            <a:spAutoFit/>
          </a:bodyPr>
          <a:lstStyle/>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Ser postulados por los aprendices</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Promover la participación de los aprendices en todas las actividades.</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Compromisos de velar por la adecuada formación, por la educación ciudadana, la fraternidad y solidaridad, el cuidado del medio ambiente.</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Participar en Reuniones citadas por las instancias del Centro.</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Promover el ejercicio y apropiación del presente Reglamento. </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Participar en comités de Evaluación y seguimiento</a:t>
            </a:r>
            <a:endParaRPr sz="1300" b="0" i="0" u="none" strike="noStrike" cap="none">
              <a:solidFill>
                <a:srgbClr val="000000"/>
              </a:solidFill>
              <a:latin typeface="Arial"/>
              <a:ea typeface="Arial"/>
              <a:cs typeface="Arial"/>
              <a:sym typeface="Arial"/>
            </a:endParaRPr>
          </a:p>
          <a:p>
            <a:pPr marL="457200" marR="0" lvl="0" indent="-450850" algn="just" rtl="0">
              <a:lnSpc>
                <a:spcPct val="100000"/>
              </a:lnSpc>
              <a:spcBef>
                <a:spcPts val="0"/>
              </a:spcBef>
              <a:spcAft>
                <a:spcPts val="0"/>
              </a:spcAft>
              <a:buClr>
                <a:srgbClr val="000000"/>
              </a:buClr>
              <a:buSzPts val="1700"/>
              <a:buFont typeface="Arial"/>
              <a:buChar char="•"/>
            </a:pPr>
            <a:r>
              <a:rPr lang="es-CO" sz="1700" b="0" i="0" u="none" strike="noStrike" cap="none">
                <a:solidFill>
                  <a:srgbClr val="000000"/>
                </a:solidFill>
                <a:latin typeface="Work Sans"/>
                <a:ea typeface="Work Sans"/>
                <a:cs typeface="Work Sans"/>
                <a:sym typeface="Work Sans"/>
              </a:rPr>
              <a:t>La elección o revocatoria quedará consignada por acta</a:t>
            </a:r>
            <a:endParaRPr sz="1700" b="0" i="0" u="none" strike="noStrike" cap="none">
              <a:solidFill>
                <a:srgbClr val="000000"/>
              </a:solidFill>
              <a:latin typeface="Work Sans"/>
              <a:ea typeface="Work Sans"/>
              <a:cs typeface="Work Sans"/>
              <a:sym typeface="Work Sans"/>
            </a:endParaRPr>
          </a:p>
          <a:p>
            <a:pPr marL="457200" marR="0" lvl="0" indent="-450850" algn="just" rtl="0">
              <a:lnSpc>
                <a:spcPct val="100000"/>
              </a:lnSpc>
              <a:spcBef>
                <a:spcPts val="0"/>
              </a:spcBef>
              <a:spcAft>
                <a:spcPts val="0"/>
              </a:spcAft>
              <a:buClr>
                <a:srgbClr val="000000"/>
              </a:buClr>
              <a:buSzPts val="1700"/>
              <a:buFont typeface="Work Sans"/>
              <a:buChar char="•"/>
            </a:pPr>
            <a:r>
              <a:rPr lang="es-CO" sz="1700" b="0" i="0" u="none" strike="noStrike" cap="none">
                <a:solidFill>
                  <a:srgbClr val="000000"/>
                </a:solidFill>
                <a:latin typeface="Work Sans"/>
                <a:ea typeface="Work Sans"/>
                <a:cs typeface="Work Sans"/>
                <a:sym typeface="Work Sans"/>
              </a:rPr>
              <a:t>Pueden ser relevados por incumplimientos académicos o disciplinarios</a:t>
            </a:r>
            <a:endParaRPr sz="1700" b="0" i="0" u="none" strike="noStrike" cap="none">
              <a:solidFill>
                <a:srgbClr val="000000"/>
              </a:solidFill>
              <a:latin typeface="Work Sans"/>
              <a:ea typeface="Work Sans"/>
              <a:cs typeface="Work Sans"/>
              <a:sym typeface="Work Sans"/>
            </a:endParaRPr>
          </a:p>
        </p:txBody>
      </p:sp>
      <p:sp>
        <p:nvSpPr>
          <p:cNvPr id="488" name="Google Shape;488;p15"/>
          <p:cNvSpPr txBox="1"/>
          <p:nvPr/>
        </p:nvSpPr>
        <p:spPr>
          <a:xfrm>
            <a:off x="657590" y="1412661"/>
            <a:ext cx="9453014" cy="75709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2400" b="1" i="1" u="none" strike="noStrike" cap="none">
                <a:solidFill>
                  <a:srgbClr val="39A900"/>
                </a:solidFill>
                <a:latin typeface="Work Sans SemiBold"/>
                <a:ea typeface="Work Sans SemiBold"/>
                <a:cs typeface="Work Sans SemiBold"/>
                <a:sym typeface="Work Sans SemiBold"/>
              </a:rPr>
              <a:t>Capítulo 12. De la representatividad</a:t>
            </a:r>
            <a:endParaRPr sz="14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chemeClr val="lt1"/>
              </a:buClr>
              <a:buSzPts val="4400"/>
              <a:buFont typeface="Work Sans Medium"/>
              <a:buNone/>
            </a:pPr>
            <a:r>
              <a:rPr lang="es-CO" sz="2400" b="1" i="1" u="none" strike="noStrike" cap="none">
                <a:solidFill>
                  <a:srgbClr val="39A900"/>
                </a:solidFill>
                <a:latin typeface="Work Sans SemiBold"/>
                <a:ea typeface="Work Sans SemiBold"/>
                <a:cs typeface="Work Sans SemiBold"/>
                <a:sym typeface="Work Sans SemiBold"/>
              </a:rPr>
              <a:t>De los voceros de programa (Art. 46-47)</a:t>
            </a:r>
            <a:endParaRPr sz="2800" b="1" i="1" u="none" strike="noStrike" cap="none">
              <a:solidFill>
                <a:srgbClr val="39A900"/>
              </a:solidFill>
              <a:latin typeface="Work Sans SemiBold"/>
              <a:ea typeface="Work Sans SemiBold"/>
              <a:cs typeface="Work Sans SemiBold"/>
              <a:sym typeface="Work Sans SemiBold"/>
            </a:endParaRPr>
          </a:p>
        </p:txBody>
      </p:sp>
      <p:pic>
        <p:nvPicPr>
          <p:cNvPr id="489" name="Google Shape;489;p15"/>
          <p:cNvPicPr preferRelativeResize="0"/>
          <p:nvPr/>
        </p:nvPicPr>
        <p:blipFill rotWithShape="1">
          <a:blip r:embed="rId5">
            <a:alphaModFix/>
          </a:blip>
          <a:srcRect/>
          <a:stretch/>
        </p:blipFill>
        <p:spPr>
          <a:xfrm>
            <a:off x="-142668" y="5609363"/>
            <a:ext cx="1847644" cy="1231762"/>
          </a:xfrm>
          <a:prstGeom prst="rect">
            <a:avLst/>
          </a:prstGeom>
          <a:noFill/>
          <a:ln>
            <a:noFill/>
          </a:ln>
        </p:spPr>
      </p:pic>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pic>
        <p:nvPicPr>
          <p:cNvPr id="494" name="Google Shape;494;p16"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4400" b="1" i="0" u="none" strike="noStrike" cap="none">
                <a:solidFill>
                  <a:schemeClr val="lt1"/>
                </a:solidFill>
                <a:latin typeface="Work Sans Medium"/>
                <a:ea typeface="Work Sans Medium"/>
                <a:cs typeface="Work Sans Medium"/>
                <a:sym typeface="Work Sans Medium"/>
              </a:rPr>
              <a:t>Capítulo 2. Derechos del Aprendiz</a:t>
            </a:r>
            <a:endParaRPr sz="1400" b="0" i="0" u="none" strike="noStrike" cap="none">
              <a:solidFill>
                <a:srgbClr val="000000"/>
              </a:solidFill>
              <a:latin typeface="Arial"/>
              <a:ea typeface="Arial"/>
              <a:cs typeface="Arial"/>
              <a:sym typeface="Arial"/>
            </a:endParaRPr>
          </a:p>
        </p:txBody>
      </p:sp>
      <p:grpSp>
        <p:nvGrpSpPr>
          <p:cNvPr id="105" name="Google Shape;105;p2"/>
          <p:cNvGrpSpPr/>
          <p:nvPr/>
        </p:nvGrpSpPr>
        <p:grpSpPr>
          <a:xfrm rot="-825386">
            <a:off x="800752" y="1328583"/>
            <a:ext cx="3505200" cy="5045324"/>
            <a:chOff x="4463766" y="2690645"/>
            <a:chExt cx="2798400" cy="3473222"/>
          </a:xfrm>
        </p:grpSpPr>
        <p:sp>
          <p:nvSpPr>
            <p:cNvPr id="106" name="Google Shape;106;p2"/>
            <p:cNvSpPr/>
            <p:nvPr/>
          </p:nvSpPr>
          <p:spPr>
            <a:xfrm>
              <a:off x="4463766" y="2690645"/>
              <a:ext cx="2798400" cy="3473222"/>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7" name="Google Shape;107;p2"/>
            <p:cNvSpPr/>
            <p:nvPr/>
          </p:nvSpPr>
          <p:spPr>
            <a:xfrm>
              <a:off x="4680274" y="3630138"/>
              <a:ext cx="2422687" cy="2118073"/>
            </a:xfrm>
            <a:prstGeom prst="rect">
              <a:avLst/>
            </a:prstGeom>
            <a:noFill/>
            <a:ln>
              <a:noFill/>
            </a:ln>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Inducción </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Servicios de Bienestar</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Expresar las propias ideas dentro del respeto</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Ser certificado</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Orientación / Asesoría académica y actitudinal</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Carnet</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Estímulos e incentivos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 name="Google Shape;108;p2"/>
          <p:cNvGrpSpPr/>
          <p:nvPr/>
        </p:nvGrpSpPr>
        <p:grpSpPr>
          <a:xfrm rot="602598">
            <a:off x="4802038" y="1328583"/>
            <a:ext cx="3690564" cy="5045324"/>
            <a:chOff x="7945088" y="2690645"/>
            <a:chExt cx="2798400" cy="3473222"/>
          </a:xfrm>
        </p:grpSpPr>
        <p:sp>
          <p:nvSpPr>
            <p:cNvPr id="109" name="Google Shape;109;p2"/>
            <p:cNvSpPr/>
            <p:nvPr/>
          </p:nvSpPr>
          <p:spPr>
            <a:xfrm>
              <a:off x="7945088" y="2690645"/>
              <a:ext cx="2798400" cy="3473222"/>
            </a:xfrm>
            <a:prstGeom prst="roundRect">
              <a:avLst>
                <a:gd name="adj" fmla="val 16667"/>
              </a:avLst>
            </a:prstGeom>
            <a:solidFill>
              <a:srgbClr val="FFFFFF"/>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r>
                <a:rPr lang="es-CO" sz="1800" b="0" i="0" u="none" strike="noStrike" cap="none">
                  <a:solidFill>
                    <a:srgbClr val="FFFFFF"/>
                  </a:solidFill>
                  <a:latin typeface="Calibri"/>
                  <a:ea typeface="Calibri"/>
                  <a:cs typeface="Calibri"/>
                  <a:sym typeface="Calibri"/>
                </a:rPr>
                <a:t>&lt;</a:t>
              </a:r>
              <a:endParaRPr sz="1800" b="0" i="0" u="none" strike="noStrike" cap="none">
                <a:solidFill>
                  <a:srgbClr val="FFFFFF"/>
                </a:solidFill>
                <a:latin typeface="Calibri"/>
                <a:ea typeface="Calibri"/>
                <a:cs typeface="Calibri"/>
                <a:sym typeface="Calibri"/>
              </a:endParaRPr>
            </a:p>
          </p:txBody>
        </p:sp>
        <p:sp>
          <p:nvSpPr>
            <p:cNvPr id="110" name="Google Shape;110;p2"/>
            <p:cNvSpPr/>
            <p:nvPr/>
          </p:nvSpPr>
          <p:spPr>
            <a:xfrm>
              <a:off x="8076910" y="3592200"/>
              <a:ext cx="2593178" cy="2383440"/>
            </a:xfrm>
            <a:prstGeom prst="rect">
              <a:avLst/>
            </a:prstGeom>
            <a:noFill/>
            <a:ln>
              <a:noFill/>
            </a:ln>
          </p:spPr>
          <p:txBody>
            <a:bodyPr spcFirstLastPara="1" wrap="square" lIns="91425" tIns="45700" rIns="91425" bIns="45700" anchor="t" anchorCtr="0">
              <a:noAutofit/>
            </a:bodyPr>
            <a:lstStyle/>
            <a:p>
              <a:pPr marL="285750" marR="0" lvl="0" indent="-17145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Work Sans"/>
                <a:ea typeface="Work Sans"/>
                <a:cs typeface="Work Sans"/>
                <a:sym typeface="Work Sans"/>
              </a:endParaRPr>
            </a:p>
            <a:p>
              <a:pPr marL="285750" marR="0" lvl="1"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Información modalidades etapa productiva</a:t>
              </a:r>
              <a:endParaRPr sz="1400" b="0" i="0" u="none" strike="noStrike" cap="none">
                <a:solidFill>
                  <a:srgbClr val="000000"/>
                </a:solidFill>
                <a:latin typeface="Arial"/>
                <a:ea typeface="Arial"/>
                <a:cs typeface="Arial"/>
                <a:sym typeface="Arial"/>
              </a:endParaRPr>
            </a:p>
            <a:p>
              <a:pPr marL="285750" marR="0" lvl="1"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Trato digno y respetuoso</a:t>
              </a:r>
              <a:endParaRPr sz="1400" b="0" i="0" u="none" strike="noStrike" cap="none">
                <a:solidFill>
                  <a:srgbClr val="000000"/>
                </a:solidFill>
                <a:latin typeface="Arial"/>
                <a:ea typeface="Arial"/>
                <a:cs typeface="Arial"/>
                <a:sym typeface="Arial"/>
              </a:endParaRPr>
            </a:p>
            <a:p>
              <a:pPr marL="285750" marR="0" lvl="1"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Ser evaluado objetiva e integralmente </a:t>
              </a:r>
              <a:endParaRPr sz="1400" b="0" i="0" u="none" strike="noStrike" cap="none">
                <a:solidFill>
                  <a:srgbClr val="000000"/>
                </a:solidFill>
                <a:latin typeface="Arial"/>
                <a:ea typeface="Arial"/>
                <a:cs typeface="Arial"/>
                <a:sym typeface="Arial"/>
              </a:endParaRPr>
            </a:p>
            <a:p>
              <a:pPr marL="285750" marR="0" lvl="1"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Solicitar revisión de las evaluaciones si no está de acuerdo con el resultado</a:t>
              </a:r>
              <a:endParaRPr sz="1400" b="0" i="0" u="none" strike="noStrike" cap="none">
                <a:solidFill>
                  <a:srgbClr val="000000"/>
                </a:solidFill>
                <a:latin typeface="Arial"/>
                <a:ea typeface="Arial"/>
                <a:cs typeface="Arial"/>
                <a:sym typeface="Arial"/>
              </a:endParaRPr>
            </a:p>
            <a:p>
              <a:pPr marL="285750" marR="0" lvl="1" indent="-285750" algn="l" rtl="0">
                <a:lnSpc>
                  <a:spcPct val="100000"/>
                </a:lnSpc>
                <a:spcBef>
                  <a:spcPts val="0"/>
                </a:spcBef>
                <a:spcAft>
                  <a:spcPts val="0"/>
                </a:spcAft>
                <a:buClr>
                  <a:srgbClr val="000000"/>
                </a:buClr>
                <a:buSzPts val="1800"/>
                <a:buFont typeface="Arial"/>
                <a:buChar char="•"/>
              </a:pPr>
              <a:r>
                <a:rPr lang="es-CO" sz="1800" b="0" i="0" u="none" strike="noStrike" cap="none">
                  <a:solidFill>
                    <a:srgbClr val="000000"/>
                  </a:solidFill>
                  <a:latin typeface="Work Sans"/>
                  <a:ea typeface="Work Sans"/>
                  <a:cs typeface="Work Sans"/>
                  <a:sym typeface="Work Sans"/>
                </a:rPr>
                <a:t>Calidad Académica</a:t>
              </a:r>
              <a:endParaRPr sz="1400" b="0" i="0" u="none" strike="noStrike" cap="none">
                <a:solidFill>
                  <a:srgbClr val="000000"/>
                </a:solidFill>
                <a:latin typeface="Arial"/>
                <a:ea typeface="Arial"/>
                <a:cs typeface="Arial"/>
                <a:sym typeface="Arial"/>
              </a:endParaRPr>
            </a:p>
          </p:txBody>
        </p:sp>
      </p:grpSp>
      <p:pic>
        <p:nvPicPr>
          <p:cNvPr id="111" name="Google Shape;111;p2"/>
          <p:cNvPicPr preferRelativeResize="0"/>
          <p:nvPr/>
        </p:nvPicPr>
        <p:blipFill rotWithShape="1">
          <a:blip r:embed="rId4">
            <a:alphaModFix/>
          </a:blip>
          <a:srcRect l="32049"/>
          <a:stretch/>
        </p:blipFill>
        <p:spPr>
          <a:xfrm>
            <a:off x="8588051" y="5457754"/>
            <a:ext cx="3406451" cy="1400246"/>
          </a:xfrm>
          <a:prstGeom prst="rect">
            <a:avLst/>
          </a:prstGeom>
          <a:noFill/>
          <a:ln>
            <a:noFill/>
          </a:ln>
        </p:spPr>
      </p:pic>
      <p:pic>
        <p:nvPicPr>
          <p:cNvPr id="112" name="Google Shape;112;p2"/>
          <p:cNvPicPr preferRelativeResize="0"/>
          <p:nvPr/>
        </p:nvPicPr>
        <p:blipFill rotWithShape="1">
          <a:blip r:embed="rId5">
            <a:alphaModFix/>
          </a:blip>
          <a:srcRect/>
          <a:stretch/>
        </p:blipFill>
        <p:spPr>
          <a:xfrm>
            <a:off x="6024046" y="1643970"/>
            <a:ext cx="762000" cy="1038225"/>
          </a:xfrm>
          <a:prstGeom prst="rect">
            <a:avLst/>
          </a:prstGeom>
          <a:noFill/>
          <a:ln>
            <a:noFill/>
          </a:ln>
        </p:spPr>
      </p:pic>
      <p:pic>
        <p:nvPicPr>
          <p:cNvPr id="113" name="Google Shape;113;p2"/>
          <p:cNvPicPr preferRelativeResize="0"/>
          <p:nvPr/>
        </p:nvPicPr>
        <p:blipFill rotWithShape="1">
          <a:blip r:embed="rId6">
            <a:alphaModFix/>
          </a:blip>
          <a:srcRect/>
          <a:stretch/>
        </p:blipFill>
        <p:spPr>
          <a:xfrm>
            <a:off x="1853991" y="1790715"/>
            <a:ext cx="1433269" cy="847498"/>
          </a:xfrm>
          <a:prstGeom prst="rect">
            <a:avLst/>
          </a:prstGeom>
          <a:noFill/>
          <a:ln>
            <a:noFill/>
          </a:ln>
        </p:spPr>
      </p:pic>
      <p:pic>
        <p:nvPicPr>
          <p:cNvPr id="114" name="Google Shape;114;p2"/>
          <p:cNvPicPr preferRelativeResize="0"/>
          <p:nvPr/>
        </p:nvPicPr>
        <p:blipFill rotWithShape="1">
          <a:blip r:embed="rId7">
            <a:alphaModFix/>
          </a:blip>
          <a:srcRect/>
          <a:stretch/>
        </p:blipFill>
        <p:spPr>
          <a:xfrm>
            <a:off x="3462861" y="5630556"/>
            <a:ext cx="825369" cy="825369"/>
          </a:xfrm>
          <a:prstGeom prst="rect">
            <a:avLst/>
          </a:prstGeom>
          <a:noFill/>
          <a:ln>
            <a:noFill/>
          </a:ln>
        </p:spPr>
      </p:pic>
      <p:pic>
        <p:nvPicPr>
          <p:cNvPr id="115" name="Google Shape;115;p2"/>
          <p:cNvPicPr preferRelativeResize="0"/>
          <p:nvPr/>
        </p:nvPicPr>
        <p:blipFill rotWithShape="1">
          <a:blip r:embed="rId7">
            <a:alphaModFix/>
          </a:blip>
          <a:srcRect/>
          <a:stretch/>
        </p:blipFill>
        <p:spPr>
          <a:xfrm>
            <a:off x="7473365" y="1231285"/>
            <a:ext cx="825369" cy="8253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
        <p:cNvGrpSpPr/>
        <p:nvPr/>
      </p:nvGrpSpPr>
      <p:grpSpPr>
        <a:xfrm>
          <a:off x="0" y="0"/>
          <a:ext cx="0" cy="0"/>
          <a:chOff x="0" y="0"/>
          <a:chExt cx="0" cy="0"/>
        </a:xfrm>
      </p:grpSpPr>
      <p:sp>
        <p:nvSpPr>
          <p:cNvPr id="120" name="Google Shape;120;p3"/>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4400" b="1" i="0" u="none" strike="noStrike" cap="none">
                <a:solidFill>
                  <a:srgbClr val="39A900"/>
                </a:solidFill>
                <a:latin typeface="Work Sans Medium"/>
                <a:ea typeface="Work Sans Medium"/>
                <a:cs typeface="Work Sans Medium"/>
                <a:sym typeface="Work Sans Medium"/>
              </a:rPr>
              <a:t>Capítulo 3. Deberes del Aprendiz</a:t>
            </a:r>
            <a:endParaRPr sz="1400" b="0" i="0" u="none" strike="noStrike" cap="none">
              <a:solidFill>
                <a:srgbClr val="000000"/>
              </a:solidFill>
              <a:latin typeface="Arial"/>
              <a:ea typeface="Arial"/>
              <a:cs typeface="Arial"/>
              <a:sym typeface="Arial"/>
            </a:endParaRPr>
          </a:p>
        </p:txBody>
      </p:sp>
      <p:pic>
        <p:nvPicPr>
          <p:cNvPr id="121" name="Google Shape;121;p3"/>
          <p:cNvPicPr preferRelativeResize="0"/>
          <p:nvPr/>
        </p:nvPicPr>
        <p:blipFill rotWithShape="1">
          <a:blip r:embed="rId4">
            <a:alphaModFix/>
          </a:blip>
          <a:srcRect/>
          <a:stretch/>
        </p:blipFill>
        <p:spPr>
          <a:xfrm>
            <a:off x="633614" y="906702"/>
            <a:ext cx="5609166" cy="5609166"/>
          </a:xfrm>
          <a:prstGeom prst="rect">
            <a:avLst/>
          </a:prstGeom>
          <a:noFill/>
          <a:ln>
            <a:noFill/>
          </a:ln>
        </p:spPr>
      </p:pic>
      <p:pic>
        <p:nvPicPr>
          <p:cNvPr id="122" name="Google Shape;122;p3"/>
          <p:cNvPicPr preferRelativeResize="0"/>
          <p:nvPr/>
        </p:nvPicPr>
        <p:blipFill rotWithShape="1">
          <a:blip r:embed="rId5">
            <a:alphaModFix/>
          </a:blip>
          <a:srcRect/>
          <a:stretch/>
        </p:blipFill>
        <p:spPr>
          <a:xfrm>
            <a:off x="5371876" y="1081152"/>
            <a:ext cx="5260266" cy="5260266"/>
          </a:xfrm>
          <a:prstGeom prst="rect">
            <a:avLst/>
          </a:prstGeom>
          <a:noFill/>
          <a:ln>
            <a:noFill/>
          </a:ln>
        </p:spPr>
      </p:pic>
      <p:pic>
        <p:nvPicPr>
          <p:cNvPr id="123" name="Google Shape;123;p3"/>
          <p:cNvPicPr preferRelativeResize="0"/>
          <p:nvPr/>
        </p:nvPicPr>
        <p:blipFill rotWithShape="1">
          <a:blip r:embed="rId6">
            <a:alphaModFix/>
          </a:blip>
          <a:srcRect l="31580"/>
          <a:stretch/>
        </p:blipFill>
        <p:spPr>
          <a:xfrm>
            <a:off x="9565341" y="5785691"/>
            <a:ext cx="2626659" cy="1072309"/>
          </a:xfrm>
          <a:prstGeom prst="rect">
            <a:avLst/>
          </a:prstGeom>
          <a:noFill/>
          <a:ln>
            <a:noFill/>
          </a:ln>
        </p:spPr>
      </p:pic>
      <p:sp>
        <p:nvSpPr>
          <p:cNvPr id="124" name="Google Shape;124;p3"/>
          <p:cNvSpPr txBox="1"/>
          <p:nvPr/>
        </p:nvSpPr>
        <p:spPr>
          <a:xfrm>
            <a:off x="161365" y="2720830"/>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Cumplir con todas las actividades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aprendizaje y complementarias</a:t>
            </a:r>
            <a:endParaRPr sz="1400" b="0" i="0" u="none" strike="noStrike" cap="none">
              <a:solidFill>
                <a:srgbClr val="000000"/>
              </a:solidFill>
              <a:latin typeface="Arial"/>
              <a:ea typeface="Arial"/>
              <a:cs typeface="Arial"/>
              <a:sym typeface="Arial"/>
            </a:endParaRPr>
          </a:p>
        </p:txBody>
      </p:sp>
      <p:sp>
        <p:nvSpPr>
          <p:cNvPr id="125" name="Google Shape;125;p3"/>
          <p:cNvSpPr txBox="1"/>
          <p:nvPr/>
        </p:nvSpPr>
        <p:spPr>
          <a:xfrm>
            <a:off x="161365" y="3656317"/>
            <a:ext cx="6553664" cy="3507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Respetar los derechos ajenos</a:t>
            </a:r>
            <a:endParaRPr sz="1400" b="0" i="0" u="none" strike="noStrike" cap="none">
              <a:solidFill>
                <a:srgbClr val="000000"/>
              </a:solidFill>
              <a:latin typeface="Arial"/>
              <a:ea typeface="Arial"/>
              <a:cs typeface="Arial"/>
              <a:sym typeface="Arial"/>
            </a:endParaRPr>
          </a:p>
        </p:txBody>
      </p:sp>
      <p:sp>
        <p:nvSpPr>
          <p:cNvPr id="126" name="Google Shape;126;p3"/>
          <p:cNvSpPr txBox="1"/>
          <p:nvPr/>
        </p:nvSpPr>
        <p:spPr>
          <a:xfrm>
            <a:off x="41112" y="3305605"/>
            <a:ext cx="6553664" cy="3507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Seleccionar etapa productiva </a:t>
            </a:r>
            <a:endParaRPr sz="1400" b="0" i="0" u="none" strike="noStrike" cap="none">
              <a:solidFill>
                <a:srgbClr val="000000"/>
              </a:solidFill>
              <a:latin typeface="Arial"/>
              <a:ea typeface="Arial"/>
              <a:cs typeface="Arial"/>
              <a:sym typeface="Arial"/>
            </a:endParaRPr>
          </a:p>
        </p:txBody>
      </p:sp>
      <p:sp>
        <p:nvSpPr>
          <p:cNvPr id="127" name="Google Shape;127;p3"/>
          <p:cNvSpPr txBox="1"/>
          <p:nvPr/>
        </p:nvSpPr>
        <p:spPr>
          <a:xfrm>
            <a:off x="161365" y="4004420"/>
            <a:ext cx="6553664" cy="3507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Velar por un ambiente sano</a:t>
            </a:r>
            <a:endParaRPr sz="1400" b="0" i="0" u="none" strike="noStrike" cap="none">
              <a:solidFill>
                <a:srgbClr val="000000"/>
              </a:solidFill>
              <a:latin typeface="Arial"/>
              <a:ea typeface="Arial"/>
              <a:cs typeface="Arial"/>
              <a:sym typeface="Arial"/>
            </a:endParaRPr>
          </a:p>
        </p:txBody>
      </p:sp>
      <p:sp>
        <p:nvSpPr>
          <p:cNvPr id="128" name="Google Shape;128;p3"/>
          <p:cNvSpPr txBox="1"/>
          <p:nvPr/>
        </p:nvSpPr>
        <p:spPr>
          <a:xfrm>
            <a:off x="4917142" y="3056927"/>
            <a:ext cx="6553664" cy="81301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s-CO" sz="1500" b="1" i="0" u="none" strike="noStrike" cap="none">
                <a:solidFill>
                  <a:schemeClr val="lt1"/>
                </a:solidFill>
                <a:latin typeface="Arial"/>
                <a:ea typeface="Arial"/>
                <a:cs typeface="Arial"/>
                <a:sym typeface="Arial"/>
              </a:rPr>
              <a:t>◆ Actualizar datos y realizar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r>
              <a:rPr lang="es-CO" sz="1500" b="1" i="0" u="none" strike="noStrike" cap="none">
                <a:solidFill>
                  <a:schemeClr val="lt1"/>
                </a:solidFill>
                <a:latin typeface="Arial"/>
                <a:ea typeface="Arial"/>
                <a:cs typeface="Arial"/>
                <a:sym typeface="Arial"/>
              </a:rPr>
              <a:t>novedades (Retiro, aplazamiento,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r>
              <a:rPr lang="es-CO" sz="1500" b="1" i="0" u="none" strike="noStrike" cap="none">
                <a:solidFill>
                  <a:schemeClr val="lt1"/>
                </a:solidFill>
                <a:latin typeface="Arial"/>
                <a:ea typeface="Arial"/>
                <a:cs typeface="Arial"/>
                <a:sym typeface="Arial"/>
              </a:rPr>
              <a:t>traslado y reingreso)</a:t>
            </a:r>
            <a:endParaRPr sz="1400" b="0" i="0" u="none" strike="noStrike" cap="none">
              <a:solidFill>
                <a:srgbClr val="000000"/>
              </a:solidFill>
              <a:latin typeface="Arial"/>
              <a:ea typeface="Arial"/>
              <a:cs typeface="Arial"/>
              <a:sym typeface="Arial"/>
            </a:endParaRPr>
          </a:p>
        </p:txBody>
      </p:sp>
      <p:sp>
        <p:nvSpPr>
          <p:cNvPr id="129" name="Google Shape;129;p3"/>
          <p:cNvSpPr txBox="1"/>
          <p:nvPr/>
        </p:nvSpPr>
        <p:spPr>
          <a:xfrm>
            <a:off x="4734478" y="3841651"/>
            <a:ext cx="6553664" cy="605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Uso adecuado de los ambientes y</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de las redes sociales</a:t>
            </a:r>
            <a:endParaRPr sz="1600" b="1" i="0" u="none" strike="noStrike" cap="none">
              <a:solidFill>
                <a:schemeClr val="lt1"/>
              </a:solidFill>
              <a:latin typeface="Arial"/>
              <a:ea typeface="Arial"/>
              <a:cs typeface="Arial"/>
              <a:sym typeface="Arial"/>
            </a:endParaRPr>
          </a:p>
        </p:txBody>
      </p:sp>
      <p:sp>
        <p:nvSpPr>
          <p:cNvPr id="130" name="Google Shape;130;p3"/>
          <p:cNvSpPr txBox="1"/>
          <p:nvPr/>
        </p:nvSpPr>
        <p:spPr>
          <a:xfrm>
            <a:off x="4634758" y="4421554"/>
            <a:ext cx="6553664" cy="3507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No cometer delitos informáticos</a:t>
            </a:r>
            <a:endParaRPr sz="1600" b="1" i="0" u="none" strike="noStrike" cap="none">
              <a:solidFill>
                <a:schemeClr val="lt1"/>
              </a:solidFill>
              <a:latin typeface="Arial"/>
              <a:ea typeface="Arial"/>
              <a:cs typeface="Arial"/>
              <a:sym typeface="Arial"/>
            </a:endParaRPr>
          </a:p>
        </p:txBody>
      </p:sp>
      <p:sp>
        <p:nvSpPr>
          <p:cNvPr id="131" name="Google Shape;131;p3"/>
          <p:cNvSpPr txBox="1"/>
          <p:nvPr/>
        </p:nvSpPr>
        <p:spPr>
          <a:xfrm>
            <a:off x="4421824" y="4807595"/>
            <a:ext cx="6553664" cy="605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Respetar derechos de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autor</a:t>
            </a:r>
            <a:endParaRPr sz="1600" b="1" i="0" u="none" strike="noStrike" cap="none">
              <a:solidFill>
                <a:schemeClr val="lt1"/>
              </a:solidFill>
              <a:latin typeface="Arial"/>
              <a:ea typeface="Arial"/>
              <a:cs typeface="Arial"/>
              <a:sym typeface="Arial"/>
            </a:endParaRPr>
          </a:p>
        </p:txBody>
      </p:sp>
      <p:sp>
        <p:nvSpPr>
          <p:cNvPr id="132" name="Google Shape;132;p3"/>
          <p:cNvSpPr txBox="1"/>
          <p:nvPr/>
        </p:nvSpPr>
        <p:spPr>
          <a:xfrm>
            <a:off x="5160629" y="2240580"/>
            <a:ext cx="6553664"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Realizar proceso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de Contrato de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aprendizaje por SGVA</a:t>
            </a:r>
            <a:endParaRPr sz="1400" b="0" i="0" u="none" strike="noStrike" cap="none">
              <a:solidFill>
                <a:srgbClr val="000000"/>
              </a:solidFill>
              <a:latin typeface="Arial"/>
              <a:ea typeface="Arial"/>
              <a:cs typeface="Arial"/>
              <a:sym typeface="Arial"/>
            </a:endParaRPr>
          </a:p>
        </p:txBody>
      </p:sp>
      <p:sp>
        <p:nvSpPr>
          <p:cNvPr id="133" name="Google Shape;133;p3"/>
          <p:cNvSpPr txBox="1"/>
          <p:nvPr/>
        </p:nvSpPr>
        <p:spPr>
          <a:xfrm>
            <a:off x="283109" y="2380423"/>
            <a:ext cx="6553664" cy="3507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chemeClr val="lt1"/>
                </a:solidFill>
                <a:latin typeface="Arial"/>
                <a:ea typeface="Arial"/>
                <a:cs typeface="Arial"/>
                <a:sym typeface="Arial"/>
              </a:rPr>
              <a:t>◆ Usar uniforme</a:t>
            </a:r>
            <a:endParaRPr sz="1600" b="1" i="0" u="none" strike="noStrike" cap="non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4"/>
          <p:cNvSpPr/>
          <p:nvPr/>
        </p:nvSpPr>
        <p:spPr>
          <a:xfrm>
            <a:off x="0" y="0"/>
            <a:ext cx="12192000" cy="6858000"/>
          </a:xfrm>
          <a:prstGeom prst="rect">
            <a:avLst/>
          </a:prstGeom>
          <a:solidFill>
            <a:srgbClr val="39A9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9" name="Google Shape;139;p4"/>
          <p:cNvGrpSpPr/>
          <p:nvPr/>
        </p:nvGrpSpPr>
        <p:grpSpPr>
          <a:xfrm>
            <a:off x="233911" y="382220"/>
            <a:ext cx="266743" cy="528011"/>
            <a:chOff x="141693" y="266421"/>
            <a:chExt cx="287374" cy="396008"/>
          </a:xfrm>
        </p:grpSpPr>
        <p:cxnSp>
          <p:nvCxnSpPr>
            <p:cNvPr id="140" name="Google Shape;140;p4"/>
            <p:cNvCxnSpPr/>
            <p:nvPr/>
          </p:nvCxnSpPr>
          <p:spPr>
            <a:xfrm>
              <a:off x="141698" y="662429"/>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1" name="Google Shape;141;p4"/>
            <p:cNvCxnSpPr/>
            <p:nvPr/>
          </p:nvCxnSpPr>
          <p:spPr>
            <a:xfrm>
              <a:off x="141697" y="618363"/>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2" name="Google Shape;142;p4"/>
            <p:cNvCxnSpPr/>
            <p:nvPr/>
          </p:nvCxnSpPr>
          <p:spPr>
            <a:xfrm>
              <a:off x="141697" y="573093"/>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3" name="Google Shape;143;p4"/>
            <p:cNvCxnSpPr/>
            <p:nvPr/>
          </p:nvCxnSpPr>
          <p:spPr>
            <a:xfrm>
              <a:off x="141696" y="529027"/>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4" name="Google Shape;144;p4"/>
            <p:cNvCxnSpPr/>
            <p:nvPr/>
          </p:nvCxnSpPr>
          <p:spPr>
            <a:xfrm>
              <a:off x="141696" y="488965"/>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5" name="Google Shape;145;p4"/>
            <p:cNvCxnSpPr/>
            <p:nvPr/>
          </p:nvCxnSpPr>
          <p:spPr>
            <a:xfrm>
              <a:off x="141695" y="444899"/>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6" name="Google Shape;146;p4"/>
            <p:cNvCxnSpPr/>
            <p:nvPr/>
          </p:nvCxnSpPr>
          <p:spPr>
            <a:xfrm>
              <a:off x="141695" y="401282"/>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7" name="Google Shape;147;p4"/>
            <p:cNvCxnSpPr/>
            <p:nvPr/>
          </p:nvCxnSpPr>
          <p:spPr>
            <a:xfrm>
              <a:off x="141694" y="357216"/>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8" name="Google Shape;148;p4"/>
            <p:cNvCxnSpPr/>
            <p:nvPr/>
          </p:nvCxnSpPr>
          <p:spPr>
            <a:xfrm>
              <a:off x="141694" y="310487"/>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cxnSp>
          <p:nvCxnSpPr>
            <p:cNvPr id="149" name="Google Shape;149;p4"/>
            <p:cNvCxnSpPr/>
            <p:nvPr/>
          </p:nvCxnSpPr>
          <p:spPr>
            <a:xfrm>
              <a:off x="141693" y="266421"/>
              <a:ext cx="287369" cy="0"/>
            </a:xfrm>
            <a:prstGeom prst="straightConnector1">
              <a:avLst/>
            </a:prstGeom>
            <a:noFill/>
            <a:ln w="19050" cap="flat" cmpd="sng">
              <a:solidFill>
                <a:schemeClr val="lt1"/>
              </a:solidFill>
              <a:prstDash val="solid"/>
              <a:miter lim="800000"/>
              <a:headEnd type="none" w="sm" len="sm"/>
              <a:tailEnd type="none" w="sm" len="sm"/>
            </a:ln>
            <a:effectLst>
              <a:outerShdw dist="20000" sx="1000" sy="1000" rotWithShape="0">
                <a:srgbClr val="000000"/>
              </a:outerShdw>
            </a:effectLst>
          </p:spPr>
        </p:cxnSp>
      </p:grpSp>
      <p:pic>
        <p:nvPicPr>
          <p:cNvPr id="150" name="Google Shape;150;p4"/>
          <p:cNvPicPr preferRelativeResize="0"/>
          <p:nvPr/>
        </p:nvPicPr>
        <p:blipFill rotWithShape="1">
          <a:blip r:embed="rId3">
            <a:alphaModFix/>
          </a:blip>
          <a:srcRect/>
          <a:stretch/>
        </p:blipFill>
        <p:spPr>
          <a:xfrm>
            <a:off x="11012561" y="267791"/>
            <a:ext cx="945523" cy="945523"/>
          </a:xfrm>
          <a:prstGeom prst="rect">
            <a:avLst/>
          </a:prstGeom>
          <a:noFill/>
          <a:ln>
            <a:noFill/>
          </a:ln>
        </p:spPr>
      </p:pic>
      <p:sp>
        <p:nvSpPr>
          <p:cNvPr id="151" name="Google Shape;151;p4"/>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chemeClr val="lt1"/>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pic>
        <p:nvPicPr>
          <p:cNvPr id="152" name="Google Shape;152;p4"/>
          <p:cNvPicPr preferRelativeResize="0"/>
          <p:nvPr/>
        </p:nvPicPr>
        <p:blipFill rotWithShape="1">
          <a:blip r:embed="rId4">
            <a:alphaModFix/>
          </a:blip>
          <a:srcRect l="32049"/>
          <a:stretch/>
        </p:blipFill>
        <p:spPr>
          <a:xfrm>
            <a:off x="10582562" y="7900894"/>
            <a:ext cx="2900585" cy="1192306"/>
          </a:xfrm>
          <a:prstGeom prst="rect">
            <a:avLst/>
          </a:prstGeom>
          <a:noFill/>
          <a:ln>
            <a:noFill/>
          </a:ln>
        </p:spPr>
      </p:pic>
      <p:pic>
        <p:nvPicPr>
          <p:cNvPr id="153" name="Google Shape;153;p4"/>
          <p:cNvPicPr preferRelativeResize="0"/>
          <p:nvPr/>
        </p:nvPicPr>
        <p:blipFill rotWithShape="1">
          <a:blip r:embed="rId4">
            <a:alphaModFix/>
          </a:blip>
          <a:srcRect l="32049"/>
          <a:stretch/>
        </p:blipFill>
        <p:spPr>
          <a:xfrm>
            <a:off x="9206616" y="5665694"/>
            <a:ext cx="2900585" cy="1192306"/>
          </a:xfrm>
          <a:prstGeom prst="rect">
            <a:avLst/>
          </a:prstGeom>
          <a:noFill/>
          <a:ln>
            <a:noFill/>
          </a:ln>
        </p:spPr>
      </p:pic>
      <p:sp>
        <p:nvSpPr>
          <p:cNvPr id="154" name="Google Shape;154;p4"/>
          <p:cNvSpPr txBox="1"/>
          <p:nvPr/>
        </p:nvSpPr>
        <p:spPr>
          <a:xfrm>
            <a:off x="653460" y="308164"/>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4400" b="1" i="0" u="none" strike="noStrike" cap="none">
                <a:solidFill>
                  <a:schemeClr val="lt1"/>
                </a:solidFill>
                <a:latin typeface="Work Sans Medium"/>
                <a:ea typeface="Work Sans Medium"/>
                <a:cs typeface="Work Sans Medium"/>
                <a:sym typeface="Work Sans Medium"/>
              </a:rPr>
              <a:t>Capitulo 3. Deberes del Aprendiz</a:t>
            </a:r>
            <a:endParaRPr sz="1400" b="0" i="0" u="none" strike="noStrike" cap="none">
              <a:solidFill>
                <a:srgbClr val="000000"/>
              </a:solidFill>
              <a:latin typeface="Arial"/>
              <a:ea typeface="Arial"/>
              <a:cs typeface="Arial"/>
              <a:sym typeface="Arial"/>
            </a:endParaRPr>
          </a:p>
        </p:txBody>
      </p:sp>
      <p:pic>
        <p:nvPicPr>
          <p:cNvPr id="155" name="Google Shape;155;p4"/>
          <p:cNvPicPr preferRelativeResize="0"/>
          <p:nvPr/>
        </p:nvPicPr>
        <p:blipFill rotWithShape="1">
          <a:blip r:embed="rId5">
            <a:alphaModFix/>
          </a:blip>
          <a:srcRect/>
          <a:stretch/>
        </p:blipFill>
        <p:spPr>
          <a:xfrm>
            <a:off x="-126812" y="526621"/>
            <a:ext cx="6421286" cy="6421286"/>
          </a:xfrm>
          <a:prstGeom prst="rect">
            <a:avLst/>
          </a:prstGeom>
          <a:noFill/>
          <a:ln>
            <a:noFill/>
          </a:ln>
        </p:spPr>
      </p:pic>
      <p:pic>
        <p:nvPicPr>
          <p:cNvPr id="156" name="Google Shape;156;p4"/>
          <p:cNvPicPr preferRelativeResize="0"/>
          <p:nvPr/>
        </p:nvPicPr>
        <p:blipFill rotWithShape="1">
          <a:blip r:embed="rId6">
            <a:alphaModFix/>
          </a:blip>
          <a:srcRect/>
          <a:stretch/>
        </p:blipFill>
        <p:spPr>
          <a:xfrm>
            <a:off x="6444981" y="671373"/>
            <a:ext cx="5918836" cy="5918836"/>
          </a:xfrm>
          <a:prstGeom prst="rect">
            <a:avLst/>
          </a:prstGeom>
          <a:noFill/>
          <a:ln>
            <a:noFill/>
          </a:ln>
        </p:spPr>
      </p:pic>
      <p:sp>
        <p:nvSpPr>
          <p:cNvPr id="157" name="Google Shape;157;p4"/>
          <p:cNvSpPr txBox="1"/>
          <p:nvPr/>
        </p:nvSpPr>
        <p:spPr>
          <a:xfrm>
            <a:off x="-10742" y="2484199"/>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Mantener orden y aseo, y responder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por daños</a:t>
            </a:r>
            <a:endParaRPr sz="1400" b="0" i="0" u="none" strike="noStrike" cap="none">
              <a:solidFill>
                <a:srgbClr val="000000"/>
              </a:solidFill>
              <a:latin typeface="Arial"/>
              <a:ea typeface="Arial"/>
              <a:cs typeface="Arial"/>
              <a:sym typeface="Arial"/>
            </a:endParaRPr>
          </a:p>
        </p:txBody>
      </p:sp>
      <p:sp>
        <p:nvSpPr>
          <p:cNvPr id="158" name="Google Shape;158;p4"/>
          <p:cNvSpPr txBox="1"/>
          <p:nvPr/>
        </p:nvSpPr>
        <p:spPr>
          <a:xfrm>
            <a:off x="-44680" y="3011155"/>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Actuar con principios y valores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de convivencia</a:t>
            </a:r>
            <a:endParaRPr sz="1400" b="0" i="0" u="none" strike="noStrike" cap="none">
              <a:solidFill>
                <a:srgbClr val="000000"/>
              </a:solidFill>
              <a:latin typeface="Arial"/>
              <a:ea typeface="Arial"/>
              <a:cs typeface="Arial"/>
              <a:sym typeface="Arial"/>
            </a:endParaRPr>
          </a:p>
        </p:txBody>
      </p:sp>
      <p:sp>
        <p:nvSpPr>
          <p:cNvPr id="159" name="Google Shape;159;p4"/>
          <p:cNvSpPr txBox="1"/>
          <p:nvPr/>
        </p:nvSpPr>
        <p:spPr>
          <a:xfrm>
            <a:off x="-110869" y="3559494"/>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Informar irregularidades que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comprometan al SENA</a:t>
            </a:r>
            <a:endParaRPr sz="1400" b="0" i="0" u="none" strike="noStrike" cap="none">
              <a:solidFill>
                <a:srgbClr val="000000"/>
              </a:solidFill>
              <a:latin typeface="Arial"/>
              <a:ea typeface="Arial"/>
              <a:cs typeface="Arial"/>
              <a:sym typeface="Arial"/>
            </a:endParaRPr>
          </a:p>
        </p:txBody>
      </p:sp>
      <p:sp>
        <p:nvSpPr>
          <p:cNvPr id="160" name="Google Shape;160;p4"/>
          <p:cNvSpPr txBox="1"/>
          <p:nvPr/>
        </p:nvSpPr>
        <p:spPr>
          <a:xfrm>
            <a:off x="-110869" y="4123782"/>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Aseo personal y hablar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con respeto</a:t>
            </a:r>
            <a:endParaRPr sz="1400" b="0" i="0" u="none" strike="noStrike" cap="none">
              <a:solidFill>
                <a:srgbClr val="000000"/>
              </a:solidFill>
              <a:latin typeface="Arial"/>
              <a:ea typeface="Arial"/>
              <a:cs typeface="Arial"/>
              <a:sym typeface="Arial"/>
            </a:endParaRPr>
          </a:p>
        </p:txBody>
      </p:sp>
      <p:sp>
        <p:nvSpPr>
          <p:cNvPr id="161" name="Google Shape;161;p4"/>
          <p:cNvSpPr txBox="1"/>
          <p:nvPr/>
        </p:nvSpPr>
        <p:spPr>
          <a:xfrm>
            <a:off x="6126976" y="2511812"/>
            <a:ext cx="6553664"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Portar el carné y uniforme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decorosamente dentro y fuera del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centro</a:t>
            </a:r>
            <a:endParaRPr sz="1400" b="0" i="0" u="none" strike="noStrike" cap="none">
              <a:solidFill>
                <a:srgbClr val="000000"/>
              </a:solidFill>
              <a:latin typeface="Arial"/>
              <a:ea typeface="Arial"/>
              <a:cs typeface="Arial"/>
              <a:sym typeface="Arial"/>
            </a:endParaRPr>
          </a:p>
        </p:txBody>
      </p:sp>
      <p:sp>
        <p:nvSpPr>
          <p:cNvPr id="162" name="Google Shape;162;p4"/>
          <p:cNvSpPr txBox="1"/>
          <p:nvPr/>
        </p:nvSpPr>
        <p:spPr>
          <a:xfrm>
            <a:off x="6093038" y="3281034"/>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Verificar condiciones del contrato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de aprendizaje</a:t>
            </a:r>
            <a:endParaRPr sz="1400" b="0" i="0" u="none" strike="noStrike" cap="none">
              <a:solidFill>
                <a:srgbClr val="000000"/>
              </a:solidFill>
              <a:latin typeface="Arial"/>
              <a:ea typeface="Arial"/>
              <a:cs typeface="Arial"/>
              <a:sym typeface="Arial"/>
            </a:endParaRPr>
          </a:p>
        </p:txBody>
      </p:sp>
      <p:sp>
        <p:nvSpPr>
          <p:cNvPr id="163" name="Google Shape;163;p4"/>
          <p:cNvSpPr txBox="1"/>
          <p:nvPr/>
        </p:nvSpPr>
        <p:spPr>
          <a:xfrm>
            <a:off x="5960660" y="3832257"/>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Conocer y acatar el reglamento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y manual de convivencia</a:t>
            </a:r>
            <a:endParaRPr sz="1400" b="0" i="0" u="none" strike="noStrike" cap="none">
              <a:solidFill>
                <a:srgbClr val="000000"/>
              </a:solidFill>
              <a:latin typeface="Arial"/>
              <a:ea typeface="Arial"/>
              <a:cs typeface="Arial"/>
              <a:sym typeface="Arial"/>
            </a:endParaRPr>
          </a:p>
        </p:txBody>
      </p:sp>
      <p:sp>
        <p:nvSpPr>
          <p:cNvPr id="164" name="Google Shape;164;p4"/>
          <p:cNvSpPr txBox="1"/>
          <p:nvPr/>
        </p:nvSpPr>
        <p:spPr>
          <a:xfrm>
            <a:off x="6026849" y="4421369"/>
            <a:ext cx="6553664"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 Suscribir el acta de compromiso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1" i="0" u="none" strike="noStrike" cap="none">
                <a:solidFill>
                  <a:srgbClr val="39A900"/>
                </a:solidFill>
                <a:latin typeface="Arial"/>
                <a:ea typeface="Arial"/>
                <a:cs typeface="Arial"/>
                <a:sym typeface="Arial"/>
              </a:rPr>
              <a:t>en la matrícula</a:t>
            </a:r>
            <a:endParaRPr sz="1400" b="0" i="0" u="none" strike="noStrike" cap="none">
              <a:solidFill>
                <a:srgbClr val="000000"/>
              </a:solidFill>
              <a:latin typeface="Arial"/>
              <a:ea typeface="Arial"/>
              <a:cs typeface="Arial"/>
              <a:sym typeface="Arial"/>
            </a:endParaRPr>
          </a:p>
        </p:txBody>
      </p:sp>
      <p:pic>
        <p:nvPicPr>
          <p:cNvPr id="165" name="Google Shape;165;p4"/>
          <p:cNvPicPr preferRelativeResize="0"/>
          <p:nvPr/>
        </p:nvPicPr>
        <p:blipFill rotWithShape="1">
          <a:blip r:embed="rId7">
            <a:alphaModFix/>
          </a:blip>
          <a:srcRect/>
          <a:stretch/>
        </p:blipFill>
        <p:spPr>
          <a:xfrm rot="501043" flipH="1">
            <a:off x="4092557" y="1048936"/>
            <a:ext cx="4105205" cy="2694192"/>
          </a:xfrm>
          <a:prstGeom prst="rect">
            <a:avLst/>
          </a:prstGeom>
          <a:noFill/>
          <a:ln>
            <a:noFill/>
          </a:ln>
        </p:spPr>
      </p:pic>
      <p:sp>
        <p:nvSpPr>
          <p:cNvPr id="166" name="Google Shape;166;p4"/>
          <p:cNvSpPr txBox="1"/>
          <p:nvPr/>
        </p:nvSpPr>
        <p:spPr>
          <a:xfrm rot="481447">
            <a:off x="5929784" y="1831155"/>
            <a:ext cx="6553664" cy="13388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Honestidad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Respeto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Responsabilidad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Justicia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Compañerismo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Solidaridad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Dignidad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Integridad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r>
              <a:rPr lang="es-CO" sz="900" b="1" i="0" u="none" strike="noStrike" cap="none">
                <a:solidFill>
                  <a:srgbClr val="39A900"/>
                </a:solidFill>
                <a:latin typeface="Arial"/>
                <a:ea typeface="Arial"/>
                <a:cs typeface="Arial"/>
                <a:sym typeface="Arial"/>
              </a:rPr>
              <a:t>◆ Intimidad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p:nvPr/>
        </p:nvSpPr>
        <p:spPr>
          <a:xfrm>
            <a:off x="1364111" y="1143825"/>
            <a:ext cx="1698928" cy="60959"/>
          </a:xfrm>
          <a:prstGeom prst="rect">
            <a:avLst/>
          </a:prstGeom>
          <a:solidFill>
            <a:srgbClr val="39A9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39A900"/>
              </a:solidFill>
              <a:latin typeface="Calibri"/>
              <a:ea typeface="Calibri"/>
              <a:cs typeface="Calibri"/>
              <a:sym typeface="Calibri"/>
            </a:endParaRPr>
          </a:p>
        </p:txBody>
      </p:sp>
      <p:grpSp>
        <p:nvGrpSpPr>
          <p:cNvPr id="173" name="Google Shape;173;p5"/>
          <p:cNvGrpSpPr/>
          <p:nvPr/>
        </p:nvGrpSpPr>
        <p:grpSpPr>
          <a:xfrm>
            <a:off x="253851" y="224375"/>
            <a:ext cx="266743" cy="528011"/>
            <a:chOff x="141693" y="266421"/>
            <a:chExt cx="287374" cy="396008"/>
          </a:xfrm>
        </p:grpSpPr>
        <p:cxnSp>
          <p:nvCxnSpPr>
            <p:cNvPr id="174" name="Google Shape;174;p5"/>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75" name="Google Shape;175;p5"/>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76" name="Google Shape;176;p5"/>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77" name="Google Shape;177;p5"/>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78" name="Google Shape;178;p5"/>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79" name="Google Shape;179;p5"/>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80" name="Google Shape;180;p5"/>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81" name="Google Shape;181;p5"/>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82" name="Google Shape;182;p5"/>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183" name="Google Shape;183;p5"/>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184" name="Google Shape;184;p5"/>
          <p:cNvSpPr txBox="1"/>
          <p:nvPr/>
        </p:nvSpPr>
        <p:spPr>
          <a:xfrm rot="-5400000">
            <a:off x="-615018" y="171175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pic>
        <p:nvPicPr>
          <p:cNvPr id="185" name="Google Shape;185;p5" descr="Logotipo&#10;&#10;Descripción generada automáticamente"/>
          <p:cNvPicPr preferRelativeResize="0"/>
          <p:nvPr/>
        </p:nvPicPr>
        <p:blipFill rotWithShape="1">
          <a:blip r:embed="rId3">
            <a:alphaModFix/>
          </a:blip>
          <a:srcRect/>
          <a:stretch/>
        </p:blipFill>
        <p:spPr>
          <a:xfrm>
            <a:off x="10855627" y="291561"/>
            <a:ext cx="944463" cy="921650"/>
          </a:xfrm>
          <a:prstGeom prst="rect">
            <a:avLst/>
          </a:prstGeom>
          <a:noFill/>
          <a:ln>
            <a:noFill/>
          </a:ln>
        </p:spPr>
      </p:pic>
      <p:sp>
        <p:nvSpPr>
          <p:cNvPr id="186" name="Google Shape;186;p5"/>
          <p:cNvSpPr txBox="1"/>
          <p:nvPr/>
        </p:nvSpPr>
        <p:spPr>
          <a:xfrm>
            <a:off x="864141" y="217664"/>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CO" sz="4400" b="1" i="0" u="none" strike="noStrike" cap="none">
                <a:solidFill>
                  <a:srgbClr val="39A900"/>
                </a:solidFill>
                <a:latin typeface="Work Sans Medium"/>
                <a:ea typeface="Work Sans Medium"/>
                <a:cs typeface="Work Sans Medium"/>
                <a:sym typeface="Work Sans Medium"/>
              </a:rPr>
              <a:t>Capítulo 3. Deberes del Aprendiz</a:t>
            </a:r>
            <a:endParaRPr sz="1400" b="0" i="0" u="none" strike="noStrike" cap="none">
              <a:solidFill>
                <a:srgbClr val="000000"/>
              </a:solidFill>
              <a:latin typeface="Arial"/>
              <a:ea typeface="Arial"/>
              <a:cs typeface="Arial"/>
              <a:sym typeface="Arial"/>
            </a:endParaRPr>
          </a:p>
        </p:txBody>
      </p:sp>
      <p:pic>
        <p:nvPicPr>
          <p:cNvPr id="187" name="Google Shape;187;p5"/>
          <p:cNvPicPr preferRelativeResize="0"/>
          <p:nvPr/>
        </p:nvPicPr>
        <p:blipFill rotWithShape="1">
          <a:blip r:embed="rId4">
            <a:alphaModFix/>
          </a:blip>
          <a:srcRect l="31580"/>
          <a:stretch/>
        </p:blipFill>
        <p:spPr>
          <a:xfrm>
            <a:off x="9514559" y="5839481"/>
            <a:ext cx="2626659" cy="1072309"/>
          </a:xfrm>
          <a:prstGeom prst="rect">
            <a:avLst/>
          </a:prstGeom>
          <a:noFill/>
          <a:ln>
            <a:noFill/>
          </a:ln>
        </p:spPr>
      </p:pic>
      <p:sp>
        <p:nvSpPr>
          <p:cNvPr id="188" name="Google Shape;188;p5"/>
          <p:cNvSpPr/>
          <p:nvPr/>
        </p:nvSpPr>
        <p:spPr>
          <a:xfrm>
            <a:off x="6804367" y="1508712"/>
            <a:ext cx="4023522" cy="4076767"/>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rgbClr val="D0CECE"/>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189" name="Google Shape;189;p5"/>
          <p:cNvSpPr/>
          <p:nvPr/>
        </p:nvSpPr>
        <p:spPr>
          <a:xfrm>
            <a:off x="6804742" y="3581373"/>
            <a:ext cx="4021681" cy="2004124"/>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190" name="Google Shape;190;p5"/>
          <p:cNvSpPr/>
          <p:nvPr/>
        </p:nvSpPr>
        <p:spPr>
          <a:xfrm>
            <a:off x="10271780" y="3169588"/>
            <a:ext cx="745153" cy="755014"/>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rgbClr val="39A900"/>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191" name="Google Shape;191;p5"/>
          <p:cNvSpPr/>
          <p:nvPr/>
        </p:nvSpPr>
        <p:spPr>
          <a:xfrm>
            <a:off x="10449192" y="3357691"/>
            <a:ext cx="405568" cy="378808"/>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lt1"/>
          </a:solidFill>
          <a:ln>
            <a:noFill/>
          </a:ln>
        </p:spPr>
        <p:txBody>
          <a:bodyPr spcFirstLastPara="1" wrap="square" lIns="38550" tIns="38550" rIns="38550" bIns="38550"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F3F3F"/>
              </a:solidFill>
              <a:latin typeface="Calibri"/>
              <a:ea typeface="Calibri"/>
              <a:cs typeface="Calibri"/>
              <a:sym typeface="Calibri"/>
            </a:endParaRPr>
          </a:p>
        </p:txBody>
      </p:sp>
      <p:sp>
        <p:nvSpPr>
          <p:cNvPr id="192" name="Google Shape;192;p5"/>
          <p:cNvSpPr txBox="1"/>
          <p:nvPr/>
        </p:nvSpPr>
        <p:spPr>
          <a:xfrm>
            <a:off x="5529785" y="2587681"/>
            <a:ext cx="6553664" cy="255454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CO" sz="2000" b="1" i="0" u="none" strike="noStrike" cap="none">
                <a:solidFill>
                  <a:srgbClr val="39A900"/>
                </a:solidFill>
                <a:latin typeface="Work Sans"/>
                <a:ea typeface="Work Sans"/>
                <a:cs typeface="Work Sans"/>
                <a:sym typeface="Work Sans"/>
              </a:rPr>
              <a:t>Compromiso como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s-CO" sz="2000" b="1" i="0" u="none" strike="noStrike" cap="none">
                <a:solidFill>
                  <a:srgbClr val="39A900"/>
                </a:solidFill>
                <a:latin typeface="Work Sans"/>
                <a:ea typeface="Work Sans"/>
                <a:cs typeface="Work Sans"/>
                <a:sym typeface="Work Sans"/>
              </a:rPr>
              <a:t>Aprendiz SENA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rgbClr val="39A9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39A9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39A9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39A9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39A9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39A900"/>
              </a:solidFill>
              <a:latin typeface="Work Sans"/>
              <a:ea typeface="Work Sans"/>
              <a:cs typeface="Work Sans"/>
              <a:sym typeface="Work Sans"/>
            </a:endParaRPr>
          </a:p>
        </p:txBody>
      </p:sp>
      <p:pic>
        <p:nvPicPr>
          <p:cNvPr id="193" name="Google Shape;193;p5"/>
          <p:cNvPicPr preferRelativeResize="0"/>
          <p:nvPr/>
        </p:nvPicPr>
        <p:blipFill rotWithShape="1">
          <a:blip r:embed="rId5">
            <a:alphaModFix/>
          </a:blip>
          <a:srcRect l="31704" t="19215" r="31472" b="6246"/>
          <a:stretch/>
        </p:blipFill>
        <p:spPr>
          <a:xfrm>
            <a:off x="1217202" y="1508698"/>
            <a:ext cx="4312574" cy="4910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6"/>
          <p:cNvPicPr preferRelativeResize="0"/>
          <p:nvPr/>
        </p:nvPicPr>
        <p:blipFill rotWithShape="1">
          <a:blip r:embed="rId3">
            <a:alphaModFix/>
          </a:blip>
          <a:srcRect/>
          <a:stretch/>
        </p:blipFill>
        <p:spPr>
          <a:xfrm>
            <a:off x="-31532" y="0"/>
            <a:ext cx="12243263" cy="2303627"/>
          </a:xfrm>
          <a:prstGeom prst="rect">
            <a:avLst/>
          </a:prstGeom>
          <a:noFill/>
          <a:ln>
            <a:noFill/>
          </a:ln>
        </p:spPr>
      </p:pic>
      <p:sp>
        <p:nvSpPr>
          <p:cNvPr id="199" name="Google Shape;199;p6"/>
          <p:cNvSpPr/>
          <p:nvPr/>
        </p:nvSpPr>
        <p:spPr>
          <a:xfrm>
            <a:off x="0" y="1"/>
            <a:ext cx="12211731" cy="2303627"/>
          </a:xfrm>
          <a:prstGeom prst="rect">
            <a:avLst/>
          </a:prstGeom>
          <a:solidFill>
            <a:schemeClr val="dk1">
              <a:alpha val="4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nvGrpSpPr>
          <p:cNvPr id="200" name="Google Shape;200;p6"/>
          <p:cNvGrpSpPr/>
          <p:nvPr/>
        </p:nvGrpSpPr>
        <p:grpSpPr>
          <a:xfrm>
            <a:off x="602803" y="823147"/>
            <a:ext cx="266743" cy="528011"/>
            <a:chOff x="141693" y="266421"/>
            <a:chExt cx="287374" cy="396008"/>
          </a:xfrm>
        </p:grpSpPr>
        <p:cxnSp>
          <p:nvCxnSpPr>
            <p:cNvPr id="201" name="Google Shape;201;p6"/>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2" name="Google Shape;202;p6"/>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3" name="Google Shape;203;p6"/>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4" name="Google Shape;204;p6"/>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5" name="Google Shape;205;p6"/>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6" name="Google Shape;206;p6"/>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7" name="Google Shape;207;p6"/>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8" name="Google Shape;208;p6"/>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09" name="Google Shape;209;p6"/>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10" name="Google Shape;210;p6"/>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211" name="Google Shape;211;p6"/>
          <p:cNvSpPr txBox="1"/>
          <p:nvPr/>
        </p:nvSpPr>
        <p:spPr>
          <a:xfrm>
            <a:off x="1098141" y="746961"/>
            <a:ext cx="7171800" cy="64650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4000" b="1" i="0" u="none" strike="noStrike" cap="none">
                <a:solidFill>
                  <a:schemeClr val="lt1"/>
                </a:solidFill>
                <a:latin typeface="Work Sans Medium"/>
                <a:ea typeface="Work Sans Medium"/>
                <a:cs typeface="Work Sans Medium"/>
                <a:sym typeface="Work Sans Medium"/>
              </a:rPr>
              <a:t>Capítulo 4. Prohibiciones</a:t>
            </a:r>
            <a:endParaRPr sz="1400" b="0" i="0" u="none" strike="noStrike" cap="none">
              <a:solidFill>
                <a:srgbClr val="000000"/>
              </a:solidFill>
              <a:latin typeface="Arial"/>
              <a:ea typeface="Arial"/>
              <a:cs typeface="Arial"/>
              <a:sym typeface="Arial"/>
            </a:endParaRPr>
          </a:p>
        </p:txBody>
      </p:sp>
      <p:sp>
        <p:nvSpPr>
          <p:cNvPr id="212" name="Google Shape;212;p6"/>
          <p:cNvSpPr txBox="1"/>
          <p:nvPr/>
        </p:nvSpPr>
        <p:spPr>
          <a:xfrm>
            <a:off x="1476257" y="2953872"/>
            <a:ext cx="8721969" cy="395791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Work Sans"/>
              <a:ea typeface="Work Sans"/>
              <a:cs typeface="Work Sans"/>
              <a:sym typeface="Work Sans"/>
            </a:endParaRPr>
          </a:p>
          <a:p>
            <a:pPr marL="342900" marR="0" lvl="0" indent="-342900" algn="just" rtl="0">
              <a:lnSpc>
                <a:spcPct val="100000"/>
              </a:lnSpc>
              <a:spcBef>
                <a:spcPts val="0"/>
              </a:spcBef>
              <a:spcAft>
                <a:spcPts val="0"/>
              </a:spcAft>
              <a:buClr>
                <a:srgbClr val="000000"/>
              </a:buClr>
              <a:buSzPts val="2000"/>
              <a:buFont typeface="Arial"/>
              <a:buChar char="•"/>
            </a:pPr>
            <a:r>
              <a:rPr lang="es-CO" sz="2000" b="0" i="0" u="none" strike="noStrike" cap="none">
                <a:solidFill>
                  <a:srgbClr val="000000"/>
                </a:solidFill>
                <a:latin typeface="Work Sans"/>
                <a:ea typeface="Work Sans"/>
                <a:cs typeface="Work Sans"/>
                <a:sym typeface="Work Sans"/>
              </a:rPr>
              <a:t>Hurtar, estafar, suplantar identidad, abuso de confianza,  amenazar, sobornar, agredir a los integrantes de la comunidad, cometer delitos informáticos, revelar información confidencial, mal intencionada, violenta, pornográfica, insultos o agresiones por canales de comunicación, adulterar o falsificar documentos del Sena o para el Ingreso o para obtener apoyos, acoso, maltrato, tener conductas o propuestas inmorales; portar armas, alucinógenos, alcohol o líquidos peligrosos.</a:t>
            </a:r>
            <a:endParaRPr sz="1400" b="0" i="0" u="none" strike="noStrike" cap="none">
              <a:solidFill>
                <a:srgbClr val="000000"/>
              </a:solidFill>
              <a:latin typeface="Arial"/>
              <a:ea typeface="Arial"/>
              <a:cs typeface="Arial"/>
              <a:sym typeface="Arial"/>
            </a:endParaRPr>
          </a:p>
          <a:p>
            <a:pPr marL="342900" marR="0" lvl="0" indent="-215900" algn="ctr"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chemeClr val="dk1"/>
              </a:buClr>
              <a:buSzPts val="2400"/>
              <a:buFont typeface="Calibri"/>
              <a:buNone/>
            </a:pPr>
            <a:endParaRPr sz="2400" b="0" i="1" u="none" strike="noStrike" cap="none">
              <a:solidFill>
                <a:schemeClr val="dk1"/>
              </a:solidFill>
              <a:latin typeface="Work Sans"/>
              <a:ea typeface="Work Sans"/>
              <a:cs typeface="Work Sans"/>
              <a:sym typeface="Work Sans"/>
            </a:endParaRPr>
          </a:p>
          <a:p>
            <a:pPr marL="0" marR="0" lvl="0" indent="0" algn="ctr" rtl="0">
              <a:lnSpc>
                <a:spcPct val="100000"/>
              </a:lnSpc>
              <a:spcBef>
                <a:spcPts val="0"/>
              </a:spcBef>
              <a:spcAft>
                <a:spcPts val="0"/>
              </a:spcAft>
              <a:buClr>
                <a:schemeClr val="dk1"/>
              </a:buClr>
              <a:buSzPts val="2400"/>
              <a:buFont typeface="Calibri"/>
              <a:buNone/>
            </a:pPr>
            <a:endParaRPr sz="2400" b="0" i="1" u="none" strike="noStrike" cap="none">
              <a:solidFill>
                <a:schemeClr val="dk1"/>
              </a:solidFill>
              <a:latin typeface="Work Sans"/>
              <a:ea typeface="Work Sans"/>
              <a:cs typeface="Work Sans"/>
              <a:sym typeface="Work Sans"/>
            </a:endParaRPr>
          </a:p>
        </p:txBody>
      </p:sp>
      <p:pic>
        <p:nvPicPr>
          <p:cNvPr id="213" name="Google Shape;213;p6" descr="Logotipo&#10;&#10;Descripción generada automáticamente"/>
          <p:cNvPicPr preferRelativeResize="0"/>
          <p:nvPr/>
        </p:nvPicPr>
        <p:blipFill rotWithShape="1">
          <a:blip r:embed="rId4">
            <a:alphaModFix/>
          </a:blip>
          <a:srcRect/>
          <a:stretch/>
        </p:blipFill>
        <p:spPr>
          <a:xfrm>
            <a:off x="10975440" y="320326"/>
            <a:ext cx="900393" cy="878644"/>
          </a:xfrm>
          <a:prstGeom prst="rect">
            <a:avLst/>
          </a:prstGeom>
          <a:noFill/>
          <a:ln>
            <a:noFill/>
          </a:ln>
        </p:spPr>
      </p:pic>
      <p:pic>
        <p:nvPicPr>
          <p:cNvPr id="214" name="Google Shape;214;p6"/>
          <p:cNvPicPr preferRelativeResize="0"/>
          <p:nvPr/>
        </p:nvPicPr>
        <p:blipFill rotWithShape="1">
          <a:blip r:embed="rId5">
            <a:alphaModFix/>
          </a:blip>
          <a:srcRect l="31580"/>
          <a:stretch/>
        </p:blipFill>
        <p:spPr>
          <a:xfrm>
            <a:off x="9514559" y="5839481"/>
            <a:ext cx="2626659" cy="1072309"/>
          </a:xfrm>
          <a:prstGeom prst="rect">
            <a:avLst/>
          </a:prstGeom>
          <a:noFill/>
          <a:ln>
            <a:noFill/>
          </a:ln>
        </p:spPr>
      </p:pic>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aphicFrame>
        <p:nvGraphicFramePr>
          <p:cNvPr id="219" name="Google Shape;219;p7"/>
          <p:cNvGraphicFramePr/>
          <p:nvPr/>
        </p:nvGraphicFramePr>
        <p:xfrm>
          <a:off x="7967813" y="-8058"/>
          <a:ext cx="4285582" cy="6879910"/>
        </p:xfrm>
        <a:graphic>
          <a:graphicData uri="http://schemas.openxmlformats.org/presentationml/2006/ole">
            <mc:AlternateContent xmlns:mc="http://schemas.openxmlformats.org/markup-compatibility/2006">
              <mc:Choice xmlns:v="urn:schemas-microsoft-com:vml" Requires="v">
                <p:oleObj r:id="rId3" imgW="4285582" imgH="6879910" progId="">
                  <p:embed/>
                </p:oleObj>
              </mc:Choice>
              <mc:Fallback>
                <p:oleObj r:id="rId3" imgW="4285582" imgH="6879910" progId="">
                  <p:embed/>
                  <p:pic>
                    <p:nvPicPr>
                      <p:cNvPr id="219" name="Google Shape;219;p7"/>
                      <p:cNvPicPr preferRelativeResize="0"/>
                      <p:nvPr/>
                    </p:nvPicPr>
                    <p:blipFill rotWithShape="1">
                      <a:blip r:embed="rId4">
                        <a:alphaModFix/>
                      </a:blip>
                      <a:srcRect/>
                      <a:stretch/>
                    </p:blipFill>
                    <p:spPr>
                      <a:xfrm>
                        <a:off x="7967813" y="-8058"/>
                        <a:ext cx="4285582" cy="6879910"/>
                      </a:xfrm>
                      <a:prstGeom prst="rect">
                        <a:avLst/>
                      </a:prstGeom>
                      <a:noFill/>
                      <a:ln>
                        <a:noFill/>
                      </a:ln>
                    </p:spPr>
                  </p:pic>
                </p:oleObj>
              </mc:Fallback>
            </mc:AlternateContent>
          </a:graphicData>
        </a:graphic>
      </p:graphicFrame>
      <p:grpSp>
        <p:nvGrpSpPr>
          <p:cNvPr id="220" name="Google Shape;220;p7"/>
          <p:cNvGrpSpPr/>
          <p:nvPr/>
        </p:nvGrpSpPr>
        <p:grpSpPr>
          <a:xfrm>
            <a:off x="233911" y="382220"/>
            <a:ext cx="266743" cy="528011"/>
            <a:chOff x="141693" y="266421"/>
            <a:chExt cx="287374" cy="396008"/>
          </a:xfrm>
        </p:grpSpPr>
        <p:cxnSp>
          <p:nvCxnSpPr>
            <p:cNvPr id="221" name="Google Shape;221;p7"/>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2" name="Google Shape;222;p7"/>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3" name="Google Shape;223;p7"/>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4" name="Google Shape;224;p7"/>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5" name="Google Shape;225;p7"/>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6" name="Google Shape;226;p7"/>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7" name="Google Shape;227;p7"/>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8" name="Google Shape;228;p7"/>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29" name="Google Shape;229;p7"/>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30" name="Google Shape;230;p7"/>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231" name="Google Shape;231;p7"/>
          <p:cNvSpPr txBox="1"/>
          <p:nvPr/>
        </p:nvSpPr>
        <p:spPr>
          <a:xfrm>
            <a:off x="688693" y="293851"/>
            <a:ext cx="9453014" cy="590891"/>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3600" b="1" i="0" u="none" strike="noStrike" cap="none">
                <a:solidFill>
                  <a:srgbClr val="39A900"/>
                </a:solidFill>
                <a:latin typeface="Work Sans SemiBold"/>
                <a:ea typeface="Work Sans SemiBold"/>
                <a:cs typeface="Work Sans SemiBold"/>
                <a:sym typeface="Work Sans SemiBold"/>
              </a:rPr>
              <a:t>Capítulo 4. Prohibiciones</a:t>
            </a:r>
            <a:endParaRPr sz="1400" b="0" i="0" u="none" strike="noStrike" cap="none">
              <a:solidFill>
                <a:srgbClr val="000000"/>
              </a:solidFill>
              <a:latin typeface="Arial"/>
              <a:ea typeface="Arial"/>
              <a:cs typeface="Arial"/>
              <a:sym typeface="Arial"/>
            </a:endParaRPr>
          </a:p>
        </p:txBody>
      </p:sp>
      <p:sp>
        <p:nvSpPr>
          <p:cNvPr id="232" name="Google Shape;232;p7"/>
          <p:cNvSpPr txBox="1"/>
          <p:nvPr/>
        </p:nvSpPr>
        <p:spPr>
          <a:xfrm rot="-5400000">
            <a:off x="-615018" y="1846222"/>
            <a:ext cx="1986500" cy="2308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s-CO" sz="900" b="0" i="0" u="none" strike="noStrike" cap="none">
                <a:solidFill>
                  <a:srgbClr val="3F3F3F"/>
                </a:solidFill>
                <a:latin typeface="Josefin Sans"/>
                <a:ea typeface="Josefin Sans"/>
                <a:cs typeface="Josefin Sans"/>
                <a:sym typeface="Josefin Sans"/>
              </a:rPr>
              <a:t>Servicio Nacional de Aprendizaje</a:t>
            </a:r>
            <a:endParaRPr sz="1400" b="0" i="0" u="none" strike="noStrike" cap="none">
              <a:solidFill>
                <a:srgbClr val="000000"/>
              </a:solidFill>
              <a:latin typeface="Arial"/>
              <a:ea typeface="Arial"/>
              <a:cs typeface="Arial"/>
              <a:sym typeface="Arial"/>
            </a:endParaRPr>
          </a:p>
        </p:txBody>
      </p:sp>
      <p:sp>
        <p:nvSpPr>
          <p:cNvPr id="233" name="Google Shape;233;p7"/>
          <p:cNvSpPr/>
          <p:nvPr/>
        </p:nvSpPr>
        <p:spPr>
          <a:xfrm>
            <a:off x="9482399" y="4774516"/>
            <a:ext cx="2959282" cy="2959282"/>
          </a:xfrm>
          <a:prstGeom prst="ellipse">
            <a:avLst/>
          </a:prstGeom>
          <a:solidFill>
            <a:schemeClr val="lt1">
              <a:alpha val="8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4" name="Google Shape;234;p7"/>
          <p:cNvSpPr/>
          <p:nvPr/>
        </p:nvSpPr>
        <p:spPr>
          <a:xfrm>
            <a:off x="7201546" y="0"/>
            <a:ext cx="1270101" cy="6871852"/>
          </a:xfrm>
          <a:prstGeom prst="rect">
            <a:avLst/>
          </a:prstGeom>
          <a:gradFill>
            <a:gsLst>
              <a:gs pos="0">
                <a:srgbClr val="39A900">
                  <a:alpha val="60000"/>
                </a:srgbClr>
              </a:gs>
              <a:gs pos="50000">
                <a:srgbClr val="39A900">
                  <a:alpha val="63137"/>
                </a:srgbClr>
              </a:gs>
              <a:gs pos="100000">
                <a:srgbClr val="36A000">
                  <a:alpha val="65882"/>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35" name="Google Shape;235;p7"/>
          <p:cNvPicPr preferRelativeResize="0"/>
          <p:nvPr/>
        </p:nvPicPr>
        <p:blipFill rotWithShape="1">
          <a:blip r:embed="rId5">
            <a:alphaModFix/>
          </a:blip>
          <a:srcRect l="31580"/>
          <a:stretch/>
        </p:blipFill>
        <p:spPr>
          <a:xfrm>
            <a:off x="9623786" y="5597432"/>
            <a:ext cx="2626659" cy="1072309"/>
          </a:xfrm>
          <a:prstGeom prst="rect">
            <a:avLst/>
          </a:prstGeom>
          <a:noFill/>
          <a:ln>
            <a:noFill/>
          </a:ln>
        </p:spPr>
      </p:pic>
      <p:sp>
        <p:nvSpPr>
          <p:cNvPr id="236" name="Google Shape;236;p7"/>
          <p:cNvSpPr txBox="1"/>
          <p:nvPr/>
        </p:nvSpPr>
        <p:spPr>
          <a:xfrm>
            <a:off x="527324" y="1388170"/>
            <a:ext cx="6261846" cy="2246769"/>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0000"/>
              </a:lnSpc>
              <a:spcBef>
                <a:spcPts val="0"/>
              </a:spcBef>
              <a:spcAft>
                <a:spcPts val="0"/>
              </a:spcAft>
              <a:buClr>
                <a:srgbClr val="000000"/>
              </a:buClr>
              <a:buSzPts val="2000"/>
              <a:buFont typeface="Arial"/>
              <a:buChar char="•"/>
            </a:pPr>
            <a:r>
              <a:rPr lang="es-CO" sz="2000" b="0" i="0" u="none" strike="noStrike" cap="none">
                <a:solidFill>
                  <a:srgbClr val="000000"/>
                </a:solidFill>
                <a:latin typeface="Work Sans"/>
                <a:ea typeface="Work Sans"/>
                <a:cs typeface="Work Sans"/>
                <a:sym typeface="Work Sans"/>
              </a:rPr>
              <a:t>Incumplir actividades de aprendizaje, plagio, impedir el ingreso al Centro, sabotear actividades, distribuir y/o elaborar panfletos, contribuir al desorden; dañar las instalaciones y equipos, no usar debidamente el uniforme; practicar o propiciar juegos de azar.</a:t>
            </a:r>
            <a:endParaRPr sz="1400" b="0" i="0" u="none" strike="noStrike" cap="none">
              <a:solidFill>
                <a:srgbClr val="000000"/>
              </a:solidFill>
              <a:latin typeface="Arial"/>
              <a:ea typeface="Arial"/>
              <a:cs typeface="Arial"/>
              <a:sym typeface="Arial"/>
            </a:endParaRPr>
          </a:p>
        </p:txBody>
      </p:sp>
      <p:sp>
        <p:nvSpPr>
          <p:cNvPr id="237" name="Google Shape;237;p7"/>
          <p:cNvSpPr txBox="1"/>
          <p:nvPr/>
        </p:nvSpPr>
        <p:spPr>
          <a:xfrm>
            <a:off x="537028" y="3978967"/>
            <a:ext cx="6347863" cy="2246769"/>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000000"/>
              </a:buClr>
              <a:buSzPts val="2000"/>
              <a:buFont typeface="Arial"/>
              <a:buChar char="•"/>
            </a:pPr>
            <a:r>
              <a:rPr lang="es-CO" sz="2000" b="0" i="0" u="none" strike="noStrike" cap="none">
                <a:solidFill>
                  <a:srgbClr val="000000"/>
                </a:solidFill>
                <a:latin typeface="Work Sans"/>
                <a:ea typeface="Work Sans"/>
                <a:cs typeface="Work Sans"/>
                <a:sym typeface="Work Sans"/>
              </a:rPr>
              <a:t>No presentarse a entrevistas, firmar contrato de aprendizaje sin visto bueno del Sena, cometer faltas en la empresa en el desarrollo del contrato de aprendizaje, terminar unilateralmente el contrato, realizar procesos de selección fuera de la plataforma SGVA.</a:t>
            </a:r>
            <a:endParaRPr sz="1400" b="0" i="0" u="none" strike="noStrike" cap="none">
              <a:solidFill>
                <a:srgbClr val="000000"/>
              </a:solidFill>
              <a:latin typeface="Arial"/>
              <a:ea typeface="Arial"/>
              <a:cs typeface="Arial"/>
              <a:sym typeface="Arial"/>
            </a:endParaRP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cxnSp>
        <p:nvCxnSpPr>
          <p:cNvPr id="242" name="Google Shape;242;p8"/>
          <p:cNvCxnSpPr/>
          <p:nvPr/>
        </p:nvCxnSpPr>
        <p:spPr>
          <a:xfrm rot="10800000" flipH="1">
            <a:off x="8766159" y="2353850"/>
            <a:ext cx="876176" cy="925344"/>
          </a:xfrm>
          <a:prstGeom prst="straightConnector1">
            <a:avLst/>
          </a:prstGeom>
          <a:noFill/>
          <a:ln w="9525" cap="flat" cmpd="sng">
            <a:solidFill>
              <a:srgbClr val="7F7F7F"/>
            </a:solidFill>
            <a:prstDash val="solid"/>
            <a:miter lim="800000"/>
            <a:headEnd type="none" w="sm" len="sm"/>
            <a:tailEnd type="none" w="sm" len="sm"/>
          </a:ln>
        </p:spPr>
      </p:cxnSp>
      <p:cxnSp>
        <p:nvCxnSpPr>
          <p:cNvPr id="243" name="Google Shape;243;p8"/>
          <p:cNvCxnSpPr/>
          <p:nvPr/>
        </p:nvCxnSpPr>
        <p:spPr>
          <a:xfrm>
            <a:off x="7004018" y="1722500"/>
            <a:ext cx="2716143" cy="3350307"/>
          </a:xfrm>
          <a:prstGeom prst="straightConnector1">
            <a:avLst/>
          </a:prstGeom>
          <a:noFill/>
          <a:ln w="9525" cap="flat" cmpd="sng">
            <a:solidFill>
              <a:srgbClr val="7F7F7F"/>
            </a:solidFill>
            <a:prstDash val="solid"/>
            <a:miter lim="800000"/>
            <a:headEnd type="none" w="sm" len="sm"/>
            <a:tailEnd type="none" w="sm" len="sm"/>
          </a:ln>
        </p:spPr>
      </p:cxnSp>
      <p:cxnSp>
        <p:nvCxnSpPr>
          <p:cNvPr id="244" name="Google Shape;244;p8"/>
          <p:cNvCxnSpPr/>
          <p:nvPr/>
        </p:nvCxnSpPr>
        <p:spPr>
          <a:xfrm rot="10800000" flipH="1">
            <a:off x="7321706" y="4164099"/>
            <a:ext cx="843618" cy="908708"/>
          </a:xfrm>
          <a:prstGeom prst="straightConnector1">
            <a:avLst/>
          </a:prstGeom>
          <a:noFill/>
          <a:ln w="9525" cap="flat" cmpd="sng">
            <a:solidFill>
              <a:srgbClr val="7F7F7F"/>
            </a:solidFill>
            <a:prstDash val="solid"/>
            <a:miter lim="800000"/>
            <a:headEnd type="none" w="sm" len="sm"/>
            <a:tailEnd type="none" w="sm" len="sm"/>
          </a:ln>
        </p:spPr>
      </p:cxnSp>
      <p:sp>
        <p:nvSpPr>
          <p:cNvPr id="245" name="Google Shape;245;p8"/>
          <p:cNvSpPr/>
          <p:nvPr/>
        </p:nvSpPr>
        <p:spPr>
          <a:xfrm>
            <a:off x="7496627" y="2718832"/>
            <a:ext cx="1957102" cy="1957102"/>
          </a:xfrm>
          <a:prstGeom prst="ellipse">
            <a:avLst/>
          </a:prstGeom>
          <a:solidFill>
            <a:srgbClr val="38AA00"/>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grpSp>
        <p:nvGrpSpPr>
          <p:cNvPr id="246" name="Google Shape;246;p8"/>
          <p:cNvGrpSpPr/>
          <p:nvPr/>
        </p:nvGrpSpPr>
        <p:grpSpPr>
          <a:xfrm>
            <a:off x="233911" y="382220"/>
            <a:ext cx="266743" cy="528011"/>
            <a:chOff x="141693" y="266421"/>
            <a:chExt cx="287374" cy="396008"/>
          </a:xfrm>
        </p:grpSpPr>
        <p:cxnSp>
          <p:nvCxnSpPr>
            <p:cNvPr id="247" name="Google Shape;247;p8"/>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48" name="Google Shape;248;p8"/>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49" name="Google Shape;249;p8"/>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0" name="Google Shape;250;p8"/>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1" name="Google Shape;251;p8"/>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2" name="Google Shape;252;p8"/>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3" name="Google Shape;253;p8"/>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4" name="Google Shape;254;p8"/>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5" name="Google Shape;255;p8"/>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56" name="Google Shape;256;p8"/>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257" name="Google Shape;257;p8"/>
          <p:cNvSpPr txBox="1"/>
          <p:nvPr/>
        </p:nvSpPr>
        <p:spPr>
          <a:xfrm>
            <a:off x="1234605" y="1753198"/>
            <a:ext cx="3649060" cy="3582294"/>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a:solidFill>
                  <a:srgbClr val="000000"/>
                </a:solidFill>
                <a:latin typeface="Work Sans"/>
                <a:ea typeface="Work Sans"/>
                <a:cs typeface="Work Sans"/>
                <a:sym typeface="Work Sans"/>
              </a:rPr>
              <a:t>Permite Consolidar habilidades, competencias, destrezas, actitudes y valores del aprendiz en el programa para el cual fue formado.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1" i="0" u="none" strike="noStrike" cap="none">
              <a:solidFill>
                <a:srgbClr val="000000"/>
              </a:solidFill>
              <a:latin typeface="Work Sans"/>
              <a:ea typeface="Work Sans"/>
              <a:cs typeface="Work Sans"/>
              <a:sym typeface="Work Sans"/>
            </a:endParaRPr>
          </a:p>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a:solidFill>
                  <a:srgbClr val="000000"/>
                </a:solidFill>
                <a:latin typeface="Work Sans"/>
                <a:ea typeface="Work Sans"/>
                <a:cs typeface="Work Sans"/>
                <a:sym typeface="Work Sans"/>
              </a:rPr>
              <a:t>¡En ella se practica y aplica lo aprendido!</a:t>
            </a:r>
            <a:endParaRPr sz="1400" b="0" i="0" u="none" strike="noStrike" cap="none">
              <a:solidFill>
                <a:srgbClr val="000000"/>
              </a:solidFill>
              <a:latin typeface="Arial"/>
              <a:ea typeface="Arial"/>
              <a:cs typeface="Arial"/>
              <a:sym typeface="Arial"/>
            </a:endParaRPr>
          </a:p>
        </p:txBody>
      </p:sp>
      <p:sp>
        <p:nvSpPr>
          <p:cNvPr id="258" name="Google Shape;258;p8"/>
          <p:cNvSpPr txBox="1"/>
          <p:nvPr/>
        </p:nvSpPr>
        <p:spPr>
          <a:xfrm>
            <a:off x="787621" y="245060"/>
            <a:ext cx="7831041" cy="903487"/>
          </a:xfrm>
          <a:prstGeom prst="rect">
            <a:avLst/>
          </a:prstGeom>
          <a:noFill/>
          <a:ln>
            <a:noFill/>
          </a:ln>
        </p:spPr>
        <p:txBody>
          <a:bodyPr spcFirstLastPara="1" wrap="square" lIns="0" tIns="16925" rIns="0" bIns="0" anchor="t" anchorCtr="0">
            <a:spAutoFit/>
          </a:bodyPr>
          <a:lstStyle/>
          <a:p>
            <a:pPr marL="0" marR="0" lvl="0" indent="0" algn="l" rtl="0">
              <a:lnSpc>
                <a:spcPct val="90000"/>
              </a:lnSpc>
              <a:spcBef>
                <a:spcPts val="0"/>
              </a:spcBef>
              <a:spcAft>
                <a:spcPts val="0"/>
              </a:spcAft>
              <a:buClr>
                <a:schemeClr val="lt1"/>
              </a:buClr>
              <a:buSzPts val="4400"/>
              <a:buFont typeface="Work Sans Medium"/>
              <a:buNone/>
            </a:pPr>
            <a:r>
              <a:rPr lang="es-CO" sz="3200" b="1" i="1" u="none" strike="noStrike" cap="none">
                <a:solidFill>
                  <a:srgbClr val="38AA00"/>
                </a:solidFill>
                <a:latin typeface="Work Sans SemiBold"/>
                <a:ea typeface="Work Sans SemiBold"/>
                <a:cs typeface="Work Sans SemiBold"/>
                <a:sym typeface="Work Sans SemiBold"/>
              </a:rPr>
              <a:t>Capítulo 5. Desarrollo de la etapa productiva</a:t>
            </a:r>
            <a:endParaRPr sz="1400" b="0" i="0" u="none" strike="noStrike" cap="none">
              <a:solidFill>
                <a:srgbClr val="000000"/>
              </a:solidFill>
              <a:latin typeface="Arial"/>
              <a:ea typeface="Arial"/>
              <a:cs typeface="Arial"/>
              <a:sym typeface="Arial"/>
            </a:endParaRPr>
          </a:p>
        </p:txBody>
      </p:sp>
      <p:pic>
        <p:nvPicPr>
          <p:cNvPr id="259" name="Google Shape;259;p8" descr="Logotipo&#10;&#10;Descripción generada automáticamente"/>
          <p:cNvPicPr preferRelativeResize="0"/>
          <p:nvPr/>
        </p:nvPicPr>
        <p:blipFill rotWithShape="1">
          <a:blip r:embed="rId3">
            <a:alphaModFix/>
          </a:blip>
          <a:srcRect/>
          <a:stretch/>
        </p:blipFill>
        <p:spPr>
          <a:xfrm>
            <a:off x="11057691" y="315928"/>
            <a:ext cx="900393" cy="878644"/>
          </a:xfrm>
          <a:prstGeom prst="rect">
            <a:avLst/>
          </a:prstGeom>
          <a:noFill/>
          <a:ln>
            <a:noFill/>
          </a:ln>
        </p:spPr>
      </p:pic>
      <p:sp>
        <p:nvSpPr>
          <p:cNvPr id="260" name="Google Shape;260;p8"/>
          <p:cNvSpPr/>
          <p:nvPr/>
        </p:nvSpPr>
        <p:spPr>
          <a:xfrm rot="10800000">
            <a:off x="6424900" y="1097041"/>
            <a:ext cx="1728053" cy="1728053"/>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61" name="Google Shape;261;p8"/>
          <p:cNvSpPr txBox="1"/>
          <p:nvPr/>
        </p:nvSpPr>
        <p:spPr>
          <a:xfrm>
            <a:off x="6625745" y="1622486"/>
            <a:ext cx="1315497"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Proyecto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Productivo</a:t>
            </a:r>
            <a:endParaRPr sz="1600" b="0" i="0" u="none" strike="noStrike" cap="none">
              <a:solidFill>
                <a:schemeClr val="lt1"/>
              </a:solidFill>
              <a:latin typeface="Work Sans SemiBold"/>
              <a:ea typeface="Work Sans SemiBold"/>
              <a:cs typeface="Work Sans SemiBold"/>
              <a:sym typeface="Work Sans SemiBold"/>
            </a:endParaRPr>
          </a:p>
        </p:txBody>
      </p:sp>
      <p:pic>
        <p:nvPicPr>
          <p:cNvPr id="262" name="Google Shape;262;p8"/>
          <p:cNvPicPr preferRelativeResize="0"/>
          <p:nvPr/>
        </p:nvPicPr>
        <p:blipFill rotWithShape="1">
          <a:blip r:embed="rId4">
            <a:alphaModFix/>
          </a:blip>
          <a:srcRect l="31580"/>
          <a:stretch/>
        </p:blipFill>
        <p:spPr>
          <a:xfrm>
            <a:off x="10225732" y="6090049"/>
            <a:ext cx="1881123" cy="767951"/>
          </a:xfrm>
          <a:prstGeom prst="rect">
            <a:avLst/>
          </a:prstGeom>
          <a:noFill/>
          <a:ln>
            <a:noFill/>
          </a:ln>
        </p:spPr>
      </p:pic>
      <p:pic>
        <p:nvPicPr>
          <p:cNvPr id="263" name="Google Shape;263;p8"/>
          <p:cNvPicPr preferRelativeResize="0"/>
          <p:nvPr/>
        </p:nvPicPr>
        <p:blipFill rotWithShape="1">
          <a:blip r:embed="rId5">
            <a:alphaModFix/>
          </a:blip>
          <a:srcRect/>
          <a:stretch/>
        </p:blipFill>
        <p:spPr>
          <a:xfrm>
            <a:off x="-978280" y="5243668"/>
            <a:ext cx="2982422" cy="1988281"/>
          </a:xfrm>
          <a:prstGeom prst="rect">
            <a:avLst/>
          </a:prstGeom>
          <a:noFill/>
          <a:ln>
            <a:noFill/>
          </a:ln>
        </p:spPr>
      </p:pic>
      <p:sp>
        <p:nvSpPr>
          <p:cNvPr id="264" name="Google Shape;264;p8"/>
          <p:cNvSpPr/>
          <p:nvPr/>
        </p:nvSpPr>
        <p:spPr>
          <a:xfrm rot="10800000">
            <a:off x="9142727" y="1122603"/>
            <a:ext cx="1728053" cy="1728053"/>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65" name="Google Shape;265;p8"/>
          <p:cNvSpPr/>
          <p:nvPr/>
        </p:nvSpPr>
        <p:spPr>
          <a:xfrm rot="10800000">
            <a:off x="9180153" y="4351899"/>
            <a:ext cx="1728053" cy="1728053"/>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66" name="Google Shape;266;p8"/>
          <p:cNvSpPr/>
          <p:nvPr/>
        </p:nvSpPr>
        <p:spPr>
          <a:xfrm rot="10800000">
            <a:off x="6071711" y="4319453"/>
            <a:ext cx="1728053" cy="1728053"/>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67" name="Google Shape;267;p8"/>
          <p:cNvSpPr txBox="1"/>
          <p:nvPr/>
        </p:nvSpPr>
        <p:spPr>
          <a:xfrm>
            <a:off x="9272202" y="1725023"/>
            <a:ext cx="1521776"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Vinculación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Laboral</a:t>
            </a:r>
            <a:endParaRPr sz="1600" b="0" i="0" u="none" strike="noStrike" cap="none">
              <a:solidFill>
                <a:schemeClr val="lt1"/>
              </a:solidFill>
              <a:latin typeface="Work Sans SemiBold"/>
              <a:ea typeface="Work Sans SemiBold"/>
              <a:cs typeface="Work Sans SemiBold"/>
              <a:sym typeface="Work Sans SemiBold"/>
            </a:endParaRPr>
          </a:p>
        </p:txBody>
      </p:sp>
      <p:sp>
        <p:nvSpPr>
          <p:cNvPr id="268" name="Google Shape;268;p8"/>
          <p:cNvSpPr txBox="1"/>
          <p:nvPr/>
        </p:nvSpPr>
        <p:spPr>
          <a:xfrm>
            <a:off x="7705187" y="3281079"/>
            <a:ext cx="1534974"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Alternativas etapa productiva</a:t>
            </a:r>
            <a:endParaRPr sz="1400" b="0" i="0" u="none" strike="noStrike" cap="none">
              <a:solidFill>
                <a:srgbClr val="000000"/>
              </a:solidFill>
              <a:latin typeface="Arial"/>
              <a:ea typeface="Arial"/>
              <a:cs typeface="Arial"/>
              <a:sym typeface="Arial"/>
            </a:endParaRPr>
          </a:p>
        </p:txBody>
      </p:sp>
      <p:sp>
        <p:nvSpPr>
          <p:cNvPr id="269" name="Google Shape;269;p8"/>
          <p:cNvSpPr txBox="1"/>
          <p:nvPr/>
        </p:nvSpPr>
        <p:spPr>
          <a:xfrm>
            <a:off x="6157525" y="4996978"/>
            <a:ext cx="1521776" cy="338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Pasantías</a:t>
            </a:r>
            <a:endParaRPr sz="1600" b="0" i="0" u="none" strike="noStrike" cap="none">
              <a:solidFill>
                <a:schemeClr val="lt1"/>
              </a:solidFill>
              <a:latin typeface="Work Sans SemiBold"/>
              <a:ea typeface="Work Sans SemiBold"/>
              <a:cs typeface="Work Sans SemiBold"/>
              <a:sym typeface="Work Sans SemiBold"/>
            </a:endParaRPr>
          </a:p>
        </p:txBody>
      </p:sp>
      <p:sp>
        <p:nvSpPr>
          <p:cNvPr id="270" name="Google Shape;270;p8"/>
          <p:cNvSpPr txBox="1"/>
          <p:nvPr/>
        </p:nvSpPr>
        <p:spPr>
          <a:xfrm>
            <a:off x="9308062" y="4911723"/>
            <a:ext cx="1521776"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Contrato de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CO" sz="1600" b="0" i="0" u="none" strike="noStrike" cap="none">
                <a:solidFill>
                  <a:schemeClr val="lt1"/>
                </a:solidFill>
                <a:latin typeface="Work Sans SemiBold"/>
                <a:ea typeface="Work Sans SemiBold"/>
                <a:cs typeface="Work Sans SemiBold"/>
                <a:sym typeface="Work Sans SemiBold"/>
              </a:rPr>
              <a:t>aprendizaje</a:t>
            </a:r>
            <a:endParaRPr sz="1600" b="0" i="0" u="none" strike="noStrike" cap="none">
              <a:solidFill>
                <a:schemeClr val="lt1"/>
              </a:solidFill>
              <a:latin typeface="Work Sans SemiBold"/>
              <a:ea typeface="Work Sans SemiBold"/>
              <a:cs typeface="Work Sans SemiBold"/>
              <a:sym typeface="Work Sans SemiBold"/>
            </a:endParaRPr>
          </a:p>
        </p:txBody>
      </p:sp>
      <p:pic>
        <p:nvPicPr>
          <p:cNvPr id="271" name="Google Shape;271;p8"/>
          <p:cNvPicPr preferRelativeResize="0"/>
          <p:nvPr/>
        </p:nvPicPr>
        <p:blipFill rotWithShape="1">
          <a:blip r:embed="rId6">
            <a:alphaModFix/>
          </a:blip>
          <a:srcRect/>
          <a:stretch/>
        </p:blipFill>
        <p:spPr>
          <a:xfrm rot="2539809">
            <a:off x="3161138" y="-128093"/>
            <a:ext cx="3448921" cy="3448921"/>
          </a:xfrm>
          <a:prstGeom prst="rect">
            <a:avLst/>
          </a:prstGeom>
          <a:noFill/>
          <a:ln>
            <a:noFill/>
          </a:ln>
        </p:spPr>
      </p:pic>
      <p:sp>
        <p:nvSpPr>
          <p:cNvPr id="272" name="Google Shape;272;p8"/>
          <p:cNvSpPr/>
          <p:nvPr/>
        </p:nvSpPr>
        <p:spPr>
          <a:xfrm rot="10800000">
            <a:off x="10186564" y="2746743"/>
            <a:ext cx="1728000" cy="1728000"/>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73" name="Google Shape;273;p8"/>
          <p:cNvSpPr/>
          <p:nvPr/>
        </p:nvSpPr>
        <p:spPr>
          <a:xfrm rot="10800000">
            <a:off x="5385964" y="2623893"/>
            <a:ext cx="1728000" cy="1728000"/>
          </a:xfrm>
          <a:prstGeom prst="ellipse">
            <a:avLst/>
          </a:prstGeom>
          <a:solidFill>
            <a:srgbClr val="385C57"/>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Calibri"/>
              <a:ea typeface="Calibri"/>
              <a:cs typeface="Calibri"/>
              <a:sym typeface="Calibri"/>
            </a:endParaRPr>
          </a:p>
        </p:txBody>
      </p:sp>
      <p:sp>
        <p:nvSpPr>
          <p:cNvPr id="274" name="Google Shape;274;p8"/>
          <p:cNvSpPr txBox="1"/>
          <p:nvPr/>
        </p:nvSpPr>
        <p:spPr>
          <a:xfrm>
            <a:off x="5429200" y="3128853"/>
            <a:ext cx="1521900" cy="83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a:solidFill>
                  <a:schemeClr val="lt1"/>
                </a:solidFill>
                <a:latin typeface="Work Sans SemiBold"/>
                <a:ea typeface="Work Sans SemiBold"/>
                <a:cs typeface="Work Sans SemiBold"/>
                <a:sym typeface="Work Sans SemiBold"/>
              </a:rPr>
              <a:t>Unidad productiva familiar</a:t>
            </a:r>
            <a:endParaRPr sz="1600" b="0" i="0" u="none" strike="noStrike" cap="none">
              <a:solidFill>
                <a:schemeClr val="lt1"/>
              </a:solidFill>
              <a:latin typeface="Work Sans SemiBold"/>
              <a:ea typeface="Work Sans SemiBold"/>
              <a:cs typeface="Work Sans SemiBold"/>
              <a:sym typeface="Work Sans SemiBold"/>
            </a:endParaRPr>
          </a:p>
        </p:txBody>
      </p:sp>
      <p:sp>
        <p:nvSpPr>
          <p:cNvPr id="275" name="Google Shape;275;p8"/>
          <p:cNvSpPr txBox="1"/>
          <p:nvPr/>
        </p:nvSpPr>
        <p:spPr>
          <a:xfrm>
            <a:off x="10289625" y="3431928"/>
            <a:ext cx="15219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CO" sz="1600">
                <a:solidFill>
                  <a:schemeClr val="lt1"/>
                </a:solidFill>
                <a:latin typeface="Work Sans SemiBold"/>
                <a:ea typeface="Work Sans SemiBold"/>
                <a:cs typeface="Work Sans SemiBold"/>
                <a:sym typeface="Work Sans SemiBold"/>
              </a:rPr>
              <a:t>Monitorias</a:t>
            </a:r>
            <a:endParaRPr sz="1600" b="0" i="0" u="none" strike="noStrike" cap="none">
              <a:solidFill>
                <a:schemeClr val="lt1"/>
              </a:solidFill>
              <a:latin typeface="Work Sans SemiBold"/>
              <a:ea typeface="Work Sans SemiBold"/>
              <a:cs typeface="Work Sans SemiBold"/>
              <a:sym typeface="Work Sans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9"/>
          <p:cNvSpPr/>
          <p:nvPr/>
        </p:nvSpPr>
        <p:spPr>
          <a:xfrm>
            <a:off x="584280" y="116308"/>
            <a:ext cx="6798701" cy="830751"/>
          </a:xfrm>
          <a:prstGeom prst="rect">
            <a:avLst/>
          </a:prstGeom>
          <a:noFill/>
          <a:ln>
            <a:noFill/>
          </a:ln>
        </p:spPr>
        <p:txBody>
          <a:bodyPr spcFirstLastPara="1" wrap="square" lIns="121900" tIns="60950" rIns="121900" bIns="6095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s-CO" sz="2800" b="1" i="1" u="none" strike="noStrike" cap="none">
                <a:solidFill>
                  <a:srgbClr val="39A900"/>
                </a:solidFill>
                <a:latin typeface="Work Sans"/>
                <a:ea typeface="Work Sans"/>
                <a:cs typeface="Work Sans"/>
                <a:sym typeface="Work Sans"/>
              </a:rPr>
              <a:t>Capítulo 6. </a:t>
            </a:r>
            <a:r>
              <a:rPr lang="es-CO" sz="2800" b="1" i="0" u="none" strike="noStrike" cap="none">
                <a:solidFill>
                  <a:schemeClr val="dk1"/>
                </a:solidFill>
                <a:latin typeface="Work Sans"/>
                <a:ea typeface="Work Sans"/>
                <a:cs typeface="Work Sans"/>
                <a:sym typeface="Work Sans"/>
              </a:rPr>
              <a:t>Gestión Administrativa</a:t>
            </a:r>
            <a:endParaRPr sz="1400" b="0" i="0" u="none" strike="noStrike" cap="none">
              <a:solidFill>
                <a:schemeClr val="dk1"/>
              </a:solidFill>
              <a:latin typeface="Work Sans"/>
              <a:ea typeface="Work Sans"/>
              <a:cs typeface="Work Sans"/>
              <a:sym typeface="Work Sans"/>
            </a:endParaRPr>
          </a:p>
        </p:txBody>
      </p:sp>
      <p:grpSp>
        <p:nvGrpSpPr>
          <p:cNvPr id="282" name="Google Shape;282;p9"/>
          <p:cNvGrpSpPr/>
          <p:nvPr/>
        </p:nvGrpSpPr>
        <p:grpSpPr>
          <a:xfrm>
            <a:off x="233913" y="382221"/>
            <a:ext cx="266743" cy="528011"/>
            <a:chOff x="141693" y="266421"/>
            <a:chExt cx="287374" cy="396008"/>
          </a:xfrm>
        </p:grpSpPr>
        <p:cxnSp>
          <p:nvCxnSpPr>
            <p:cNvPr id="283" name="Google Shape;283;p9"/>
            <p:cNvCxnSpPr/>
            <p:nvPr/>
          </p:nvCxnSpPr>
          <p:spPr>
            <a:xfrm>
              <a:off x="141698" y="66242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4" name="Google Shape;284;p9"/>
            <p:cNvCxnSpPr/>
            <p:nvPr/>
          </p:nvCxnSpPr>
          <p:spPr>
            <a:xfrm>
              <a:off x="141697" y="61836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5" name="Google Shape;285;p9"/>
            <p:cNvCxnSpPr/>
            <p:nvPr/>
          </p:nvCxnSpPr>
          <p:spPr>
            <a:xfrm>
              <a:off x="141697" y="573093"/>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6" name="Google Shape;286;p9"/>
            <p:cNvCxnSpPr/>
            <p:nvPr/>
          </p:nvCxnSpPr>
          <p:spPr>
            <a:xfrm>
              <a:off x="141696" y="52902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7" name="Google Shape;287;p9"/>
            <p:cNvCxnSpPr/>
            <p:nvPr/>
          </p:nvCxnSpPr>
          <p:spPr>
            <a:xfrm>
              <a:off x="141696" y="488965"/>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8" name="Google Shape;288;p9"/>
            <p:cNvCxnSpPr/>
            <p:nvPr/>
          </p:nvCxnSpPr>
          <p:spPr>
            <a:xfrm>
              <a:off x="141695" y="444899"/>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89" name="Google Shape;289;p9"/>
            <p:cNvCxnSpPr/>
            <p:nvPr/>
          </p:nvCxnSpPr>
          <p:spPr>
            <a:xfrm>
              <a:off x="141695" y="401282"/>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90" name="Google Shape;290;p9"/>
            <p:cNvCxnSpPr/>
            <p:nvPr/>
          </p:nvCxnSpPr>
          <p:spPr>
            <a:xfrm>
              <a:off x="141694" y="357216"/>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91" name="Google Shape;291;p9"/>
            <p:cNvCxnSpPr/>
            <p:nvPr/>
          </p:nvCxnSpPr>
          <p:spPr>
            <a:xfrm>
              <a:off x="141694" y="310487"/>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cxnSp>
          <p:nvCxnSpPr>
            <p:cNvPr id="292" name="Google Shape;292;p9"/>
            <p:cNvCxnSpPr/>
            <p:nvPr/>
          </p:nvCxnSpPr>
          <p:spPr>
            <a:xfrm>
              <a:off x="141693" y="266421"/>
              <a:ext cx="287369" cy="0"/>
            </a:xfrm>
            <a:prstGeom prst="straightConnector1">
              <a:avLst/>
            </a:prstGeom>
            <a:noFill/>
            <a:ln w="19050" cap="flat" cmpd="sng">
              <a:solidFill>
                <a:srgbClr val="39A900"/>
              </a:solidFill>
              <a:prstDash val="solid"/>
              <a:miter lim="800000"/>
              <a:headEnd type="none" w="sm" len="sm"/>
              <a:tailEnd type="none" w="sm" len="sm"/>
            </a:ln>
            <a:effectLst>
              <a:outerShdw dist="20000" sx="1000" sy="1000" rotWithShape="0">
                <a:srgbClr val="000000"/>
              </a:outerShdw>
            </a:effectLst>
          </p:spPr>
        </p:cxnSp>
      </p:grpSp>
      <p:sp>
        <p:nvSpPr>
          <p:cNvPr id="293" name="Google Shape;293;p9"/>
          <p:cNvSpPr txBox="1"/>
          <p:nvPr/>
        </p:nvSpPr>
        <p:spPr>
          <a:xfrm>
            <a:off x="751291" y="789926"/>
            <a:ext cx="4440638" cy="59708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Work Sans"/>
                <a:ea typeface="Work Sans"/>
                <a:cs typeface="Work Sans"/>
                <a:sym typeface="Work Sans"/>
              </a:rPr>
              <a:t>1.  Retiro voluntario: </a:t>
            </a:r>
            <a:r>
              <a:rPr lang="es-CO" sz="1400" b="0" i="0" u="none" strike="noStrike" cap="none">
                <a:solidFill>
                  <a:srgbClr val="000000"/>
                </a:solidFill>
                <a:latin typeface="Work Sans"/>
                <a:ea typeface="Work Sans"/>
                <a:cs typeface="Work Sans"/>
                <a:sym typeface="Work Sans"/>
              </a:rPr>
              <a:t>debe realizar una carta, la solicitud por Sofia plus y radicar el oficio presencial en el centro de formación o virtual.</a:t>
            </a:r>
            <a:endParaRPr sz="1400" b="0" i="0" u="none" strike="noStrike" cap="none">
              <a:solidFill>
                <a:srgbClr val="000000"/>
              </a:solidFill>
              <a:latin typeface="Arial"/>
              <a:ea typeface="Arial"/>
              <a:cs typeface="Arial"/>
              <a:sym typeface="Arial"/>
            </a:endParaRPr>
          </a:p>
          <a:p>
            <a:pPr marL="171450" marR="0" lvl="0" indent="-88900" algn="l" rtl="0">
              <a:lnSpc>
                <a:spcPct val="100000"/>
              </a:lnSpc>
              <a:spcBef>
                <a:spcPts val="0"/>
              </a:spcBef>
              <a:spcAft>
                <a:spcPts val="0"/>
              </a:spcAft>
              <a:buClr>
                <a:srgbClr val="000000"/>
              </a:buClr>
              <a:buSzPts val="1300"/>
              <a:buFont typeface="Arial"/>
              <a:buNone/>
            </a:pPr>
            <a:endParaRPr sz="1300" b="1"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800"/>
              <a:buFont typeface="Arial"/>
              <a:buNone/>
            </a:pPr>
            <a:r>
              <a:rPr lang="es-CO" sz="1800" b="1" i="1" u="none" strike="noStrike" cap="none">
                <a:solidFill>
                  <a:srgbClr val="39A900"/>
                </a:solidFill>
                <a:latin typeface="Work Sans"/>
                <a:ea typeface="Work Sans"/>
                <a:cs typeface="Work Sans"/>
                <a:sym typeface="Work Sans"/>
              </a:rPr>
              <a:t>Mínimo debe haberse cursado un trimestre para realizar: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1" i="1" u="none" strike="noStrike" cap="none">
              <a:solidFill>
                <a:srgbClr val="39A9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Work Sans"/>
                <a:ea typeface="Work Sans"/>
                <a:cs typeface="Work Sans"/>
                <a:sym typeface="Work Sans"/>
              </a:rPr>
              <a:t>2.  Traslado</a:t>
            </a:r>
            <a:r>
              <a:rPr lang="es-CO" sz="1400" b="0" i="0" u="none" strike="noStrike" cap="none">
                <a:solidFill>
                  <a:srgbClr val="000000"/>
                </a:solidFill>
                <a:latin typeface="Work Sans"/>
                <a:ea typeface="Work Sans"/>
                <a:cs typeface="Work Sans"/>
                <a:sym typeface="Work Sans"/>
              </a:rPr>
              <a:t> </a:t>
            </a:r>
            <a:r>
              <a:rPr lang="es-CO" sz="1400" b="1" i="0" u="none" strike="noStrike" cap="none">
                <a:solidFill>
                  <a:srgbClr val="000000"/>
                </a:solidFill>
                <a:latin typeface="Work Sans"/>
                <a:ea typeface="Work Sans"/>
                <a:cs typeface="Work Sans"/>
                <a:sym typeface="Work Sans"/>
              </a:rPr>
              <a:t>de jornada</a:t>
            </a:r>
            <a:r>
              <a:rPr lang="es-CO" sz="1400" b="0" i="0" u="none" strike="noStrike" cap="none">
                <a:solidFill>
                  <a:srgbClr val="000000"/>
                </a:solidFill>
                <a:latin typeface="Work Sans"/>
                <a:ea typeface="Work Sans"/>
                <a:cs typeface="Work Sans"/>
                <a:sym typeface="Work Sans"/>
              </a:rPr>
              <a:t>, de centro en la  misma línea tecnológica , estar a paz y salvo, sin condicionamientos y hacer la solicitud ante el centro de Formación.</a:t>
            </a:r>
            <a:endParaRPr sz="1400" b="0" i="0" u="none" strike="noStrike" cap="none">
              <a:solidFill>
                <a:srgbClr val="000000"/>
              </a:solidFill>
              <a:latin typeface="Arial"/>
              <a:ea typeface="Arial"/>
              <a:cs typeface="Arial"/>
              <a:sym typeface="Arial"/>
            </a:endParaRPr>
          </a:p>
          <a:p>
            <a:pPr marL="342900" marR="0" lvl="0" indent="-25400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Work Sans"/>
                <a:ea typeface="Work Sans"/>
                <a:cs typeface="Work Sans"/>
                <a:sym typeface="Work Sans"/>
              </a:rPr>
              <a:t>3.  Aplazamiento por</a:t>
            </a:r>
            <a:r>
              <a:rPr lang="es-CO" sz="1400" b="0" i="0" u="none" strike="noStrike" cap="none">
                <a:solidFill>
                  <a:srgbClr val="000000"/>
                </a:solidFill>
                <a:latin typeface="Work Sans"/>
                <a:ea typeface="Work Sans"/>
                <a:cs typeface="Work Sans"/>
                <a:sym typeface="Work Sans"/>
              </a:rPr>
              <a:t>: incapacidad médica, licencia de maternidad, servicio militar, problemas de seguridad, calamidad doméstica, debidamente demostrado. Máximo se le darán 6 meses, igualmente, debe realizar una carta, la solicitud por Sofia plus y radicar presencial o virtual el oficio con soportes. </a:t>
            </a:r>
            <a:endParaRPr sz="14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r>
              <a:rPr lang="es-CO" sz="1400" b="1" i="0" u="none" strike="noStrike" cap="none">
                <a:solidFill>
                  <a:srgbClr val="000000"/>
                </a:solidFill>
                <a:latin typeface="Work Sans"/>
                <a:ea typeface="Work Sans"/>
                <a:cs typeface="Work Sans"/>
                <a:sym typeface="Work Sans"/>
              </a:rPr>
              <a:t>4.  Reintegro</a:t>
            </a:r>
            <a:r>
              <a:rPr lang="es-CO" sz="1400" b="0" i="0" u="none" strike="noStrike" cap="none">
                <a:solidFill>
                  <a:srgbClr val="000000"/>
                </a:solidFill>
                <a:latin typeface="Work Sans"/>
                <a:ea typeface="Work Sans"/>
                <a:cs typeface="Work Sans"/>
                <a:sym typeface="Work Sans"/>
              </a:rPr>
              <a:t> para reanudar su proceso de formación,  que se da si hay disponibilidad de cupo. Debe realizar una carta y radicar el oficio presencial en el centro de formación o virtual.</a:t>
            </a:r>
            <a:endParaRPr sz="1400" b="0" i="0" u="none" strike="noStrike" cap="none">
              <a:solidFill>
                <a:srgbClr val="000000"/>
              </a:solidFill>
              <a:latin typeface="Work Sans"/>
              <a:ea typeface="Work Sans"/>
              <a:cs typeface="Work Sans"/>
              <a:sym typeface="Work San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1" u="none" strike="noStrike" cap="none">
              <a:solidFill>
                <a:srgbClr val="39A900"/>
              </a:solidFill>
              <a:latin typeface="Work Sans"/>
              <a:ea typeface="Work Sans"/>
              <a:cs typeface="Work Sans"/>
              <a:sym typeface="Work Sans"/>
            </a:endParaRPr>
          </a:p>
          <a:p>
            <a:pPr marL="171450" marR="0" lvl="0" indent="-9525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Work Sans"/>
              <a:ea typeface="Work Sans"/>
              <a:cs typeface="Work Sans"/>
              <a:sym typeface="Work Sans"/>
            </a:endParaRPr>
          </a:p>
        </p:txBody>
      </p:sp>
      <p:sp>
        <p:nvSpPr>
          <p:cNvPr id="294" name="Google Shape;294;p9"/>
          <p:cNvSpPr/>
          <p:nvPr/>
        </p:nvSpPr>
        <p:spPr>
          <a:xfrm>
            <a:off x="7087864" y="3427604"/>
            <a:ext cx="2857171" cy="3206407"/>
          </a:xfrm>
          <a:custGeom>
            <a:avLst/>
            <a:gdLst/>
            <a:ahLst/>
            <a:cxnLst/>
            <a:rect l="l" t="t" r="r" b="b"/>
            <a:pathLst>
              <a:path w="2857171" h="3206407" extrusionOk="0">
                <a:moveTo>
                  <a:pt x="1966434" y="2509"/>
                </a:moveTo>
                <a:cubicBezTo>
                  <a:pt x="1839437" y="124240"/>
                  <a:pt x="1671849" y="198309"/>
                  <a:pt x="1486263" y="198309"/>
                </a:cubicBezTo>
                <a:cubicBezTo>
                  <a:pt x="1300677" y="198309"/>
                  <a:pt x="1130698" y="123052"/>
                  <a:pt x="1003827" y="0"/>
                </a:cubicBezTo>
                <a:cubicBezTo>
                  <a:pt x="669218" y="276932"/>
                  <a:pt x="334609" y="553799"/>
                  <a:pt x="0" y="830731"/>
                </a:cubicBezTo>
                <a:cubicBezTo>
                  <a:pt x="38200" y="861758"/>
                  <a:pt x="76022" y="894700"/>
                  <a:pt x="113277" y="929753"/>
                </a:cubicBezTo>
                <a:cubicBezTo>
                  <a:pt x="584260" y="1373043"/>
                  <a:pt x="773244" y="1970543"/>
                  <a:pt x="851784" y="2438061"/>
                </a:cubicBezTo>
                <a:lnTo>
                  <a:pt x="851784" y="2961625"/>
                </a:lnTo>
                <a:cubicBezTo>
                  <a:pt x="851784" y="3097153"/>
                  <a:pt x="955999" y="3206408"/>
                  <a:pt x="1085324" y="3206408"/>
                </a:cubicBezTo>
                <a:lnTo>
                  <a:pt x="1881412" y="3206408"/>
                </a:lnTo>
                <a:cubicBezTo>
                  <a:pt x="2010737" y="3206408"/>
                  <a:pt x="2114827" y="3097153"/>
                  <a:pt x="2114827" y="2961625"/>
                </a:cubicBezTo>
                <a:lnTo>
                  <a:pt x="2114827" y="2438061"/>
                </a:lnTo>
                <a:cubicBezTo>
                  <a:pt x="2114827" y="1895815"/>
                  <a:pt x="2351892" y="1386048"/>
                  <a:pt x="2749369" y="1040790"/>
                </a:cubicBezTo>
                <a:cubicBezTo>
                  <a:pt x="2786562" y="1008113"/>
                  <a:pt x="2822434" y="974313"/>
                  <a:pt x="2857172" y="940448"/>
                </a:cubicBezTo>
                <a:lnTo>
                  <a:pt x="1966434" y="2509"/>
                </a:lnTo>
                <a:close/>
              </a:path>
            </a:pathLst>
          </a:custGeom>
          <a:solidFill>
            <a:srgbClr val="EA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5" name="Google Shape;295;p9"/>
          <p:cNvSpPr/>
          <p:nvPr/>
        </p:nvSpPr>
        <p:spPr>
          <a:xfrm>
            <a:off x="8200877" y="6077308"/>
            <a:ext cx="748197" cy="783068"/>
          </a:xfrm>
          <a:custGeom>
            <a:avLst/>
            <a:gdLst/>
            <a:ahLst/>
            <a:cxnLst/>
            <a:rect l="l" t="t" r="r" b="b"/>
            <a:pathLst>
              <a:path w="748197" h="783068" extrusionOk="0">
                <a:moveTo>
                  <a:pt x="565947" y="0"/>
                </a:moveTo>
                <a:lnTo>
                  <a:pt x="182251" y="0"/>
                </a:lnTo>
                <a:cubicBezTo>
                  <a:pt x="81497" y="0"/>
                  <a:pt x="0" y="85357"/>
                  <a:pt x="0" y="190783"/>
                </a:cubicBezTo>
                <a:lnTo>
                  <a:pt x="0" y="592286"/>
                </a:lnTo>
                <a:cubicBezTo>
                  <a:pt x="0" y="697711"/>
                  <a:pt x="81560" y="783068"/>
                  <a:pt x="182251" y="783068"/>
                </a:cubicBezTo>
                <a:lnTo>
                  <a:pt x="565947" y="783068"/>
                </a:lnTo>
                <a:cubicBezTo>
                  <a:pt x="666701" y="783068"/>
                  <a:pt x="748198" y="697711"/>
                  <a:pt x="748198" y="592286"/>
                </a:cubicBezTo>
                <a:lnTo>
                  <a:pt x="748198" y="190783"/>
                </a:lnTo>
                <a:cubicBezTo>
                  <a:pt x="748198" y="85357"/>
                  <a:pt x="666638" y="0"/>
                  <a:pt x="565947" y="0"/>
                </a:cubicBezTo>
                <a:lnTo>
                  <a:pt x="565947" y="0"/>
                </a:lnTo>
                <a:close/>
              </a:path>
            </a:pathLst>
          </a:custGeom>
          <a:solidFill>
            <a:srgbClr val="6C7F8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6" name="Google Shape;296;p9"/>
          <p:cNvSpPr/>
          <p:nvPr/>
        </p:nvSpPr>
        <p:spPr>
          <a:xfrm>
            <a:off x="7818659" y="3941649"/>
            <a:ext cx="1510615" cy="2688731"/>
          </a:xfrm>
          <a:custGeom>
            <a:avLst/>
            <a:gdLst/>
            <a:ahLst/>
            <a:cxnLst/>
            <a:rect l="l" t="t" r="r" b="b"/>
            <a:pathLst>
              <a:path w="1510615" h="2688731" extrusionOk="0">
                <a:moveTo>
                  <a:pt x="1423301" y="2279044"/>
                </a:moveTo>
                <a:cubicBezTo>
                  <a:pt x="1468800" y="2279044"/>
                  <a:pt x="1505993" y="2240095"/>
                  <a:pt x="1505993" y="2192366"/>
                </a:cubicBezTo>
                <a:lnTo>
                  <a:pt x="1505993" y="2192366"/>
                </a:lnTo>
                <a:cubicBezTo>
                  <a:pt x="1505993" y="2144703"/>
                  <a:pt x="1468863" y="2105688"/>
                  <a:pt x="1423301" y="2105688"/>
                </a:cubicBezTo>
                <a:lnTo>
                  <a:pt x="1419714" y="2105688"/>
                </a:lnTo>
                <a:cubicBezTo>
                  <a:pt x="1404106" y="2105688"/>
                  <a:pt x="1392149" y="2093145"/>
                  <a:pt x="1392149" y="2076774"/>
                </a:cubicBezTo>
                <a:lnTo>
                  <a:pt x="1392149" y="2034062"/>
                </a:lnTo>
                <a:cubicBezTo>
                  <a:pt x="1392149" y="2017757"/>
                  <a:pt x="1404106" y="2005147"/>
                  <a:pt x="1419714" y="2005147"/>
                </a:cubicBezTo>
                <a:lnTo>
                  <a:pt x="1419714" y="2005147"/>
                </a:lnTo>
                <a:cubicBezTo>
                  <a:pt x="1465213" y="2005147"/>
                  <a:pt x="1504672" y="1968641"/>
                  <a:pt x="1505993" y="1920979"/>
                </a:cubicBezTo>
                <a:cubicBezTo>
                  <a:pt x="1507189" y="1871930"/>
                  <a:pt x="1470059" y="1830472"/>
                  <a:pt x="1423301" y="1830472"/>
                </a:cubicBezTo>
                <a:cubicBezTo>
                  <a:pt x="1406498" y="1830472"/>
                  <a:pt x="1392212" y="1815421"/>
                  <a:pt x="1392212" y="1797861"/>
                </a:cubicBezTo>
                <a:lnTo>
                  <a:pt x="1392212" y="1698641"/>
                </a:lnTo>
                <a:lnTo>
                  <a:pt x="910846" y="1698641"/>
                </a:lnTo>
                <a:cubicBezTo>
                  <a:pt x="912042" y="1348102"/>
                  <a:pt x="926390" y="722479"/>
                  <a:pt x="1007761" y="356823"/>
                </a:cubicBezTo>
                <a:lnTo>
                  <a:pt x="1193410" y="356823"/>
                </a:lnTo>
                <a:cubicBezTo>
                  <a:pt x="1266474" y="356823"/>
                  <a:pt x="1331105" y="310348"/>
                  <a:pt x="1358670" y="238788"/>
                </a:cubicBezTo>
                <a:cubicBezTo>
                  <a:pt x="1386234" y="168416"/>
                  <a:pt x="1370627" y="93093"/>
                  <a:pt x="1320344" y="41536"/>
                </a:cubicBezTo>
                <a:cubicBezTo>
                  <a:pt x="1292780" y="12621"/>
                  <a:pt x="1259300" y="-1176"/>
                  <a:pt x="1225757" y="78"/>
                </a:cubicBezTo>
                <a:cubicBezTo>
                  <a:pt x="1179062" y="2587"/>
                  <a:pt x="1132366" y="32690"/>
                  <a:pt x="1085608" y="91839"/>
                </a:cubicBezTo>
                <a:cubicBezTo>
                  <a:pt x="1047345" y="139502"/>
                  <a:pt x="1016194" y="223737"/>
                  <a:pt x="991084" y="330417"/>
                </a:cubicBezTo>
                <a:lnTo>
                  <a:pt x="513242" y="330417"/>
                </a:lnTo>
                <a:cubicBezTo>
                  <a:pt x="488070" y="223671"/>
                  <a:pt x="456981" y="139502"/>
                  <a:pt x="418656" y="91839"/>
                </a:cubicBezTo>
                <a:cubicBezTo>
                  <a:pt x="371960" y="33944"/>
                  <a:pt x="324069" y="2521"/>
                  <a:pt x="278569" y="78"/>
                </a:cubicBezTo>
                <a:cubicBezTo>
                  <a:pt x="245026" y="-1176"/>
                  <a:pt x="211484" y="12687"/>
                  <a:pt x="183982" y="41536"/>
                </a:cubicBezTo>
                <a:cubicBezTo>
                  <a:pt x="133700" y="93093"/>
                  <a:pt x="118093" y="168416"/>
                  <a:pt x="145657" y="238788"/>
                </a:cubicBezTo>
                <a:cubicBezTo>
                  <a:pt x="173221" y="310414"/>
                  <a:pt x="237852" y="356823"/>
                  <a:pt x="310916" y="356823"/>
                </a:cubicBezTo>
                <a:lnTo>
                  <a:pt x="496502" y="356823"/>
                </a:lnTo>
                <a:cubicBezTo>
                  <a:pt x="577999" y="722413"/>
                  <a:pt x="592285" y="1348036"/>
                  <a:pt x="593480" y="1698641"/>
                </a:cubicBezTo>
                <a:lnTo>
                  <a:pt x="114506" y="1698641"/>
                </a:lnTo>
                <a:lnTo>
                  <a:pt x="114506" y="1801624"/>
                </a:lnTo>
                <a:cubicBezTo>
                  <a:pt x="114506" y="1817929"/>
                  <a:pt x="102486" y="1830539"/>
                  <a:pt x="86942" y="1830539"/>
                </a:cubicBezTo>
                <a:cubicBezTo>
                  <a:pt x="43833" y="1830539"/>
                  <a:pt x="5508" y="1863282"/>
                  <a:pt x="662" y="1907248"/>
                </a:cubicBezTo>
                <a:cubicBezTo>
                  <a:pt x="-5317" y="1960060"/>
                  <a:pt x="34267" y="2005280"/>
                  <a:pt x="83354" y="2005280"/>
                </a:cubicBezTo>
                <a:cubicBezTo>
                  <a:pt x="100094" y="2005280"/>
                  <a:pt x="114443" y="2020331"/>
                  <a:pt x="114443" y="2037891"/>
                </a:cubicBezTo>
                <a:lnTo>
                  <a:pt x="114443" y="2074397"/>
                </a:lnTo>
                <a:cubicBezTo>
                  <a:pt x="114443" y="2091957"/>
                  <a:pt x="100031" y="2107009"/>
                  <a:pt x="83354" y="2107009"/>
                </a:cubicBezTo>
                <a:cubicBezTo>
                  <a:pt x="37855" y="2107009"/>
                  <a:pt x="662" y="2145957"/>
                  <a:pt x="662" y="2193686"/>
                </a:cubicBezTo>
                <a:lnTo>
                  <a:pt x="662" y="2193686"/>
                </a:lnTo>
                <a:cubicBezTo>
                  <a:pt x="662" y="2241349"/>
                  <a:pt x="37792" y="2280363"/>
                  <a:pt x="83354" y="2280363"/>
                </a:cubicBezTo>
                <a:cubicBezTo>
                  <a:pt x="100094" y="2280363"/>
                  <a:pt x="114443" y="2295415"/>
                  <a:pt x="114443" y="2312975"/>
                </a:cubicBezTo>
                <a:lnTo>
                  <a:pt x="114443" y="2353178"/>
                </a:lnTo>
                <a:cubicBezTo>
                  <a:pt x="114443" y="2369484"/>
                  <a:pt x="102423" y="2382093"/>
                  <a:pt x="86879" y="2382093"/>
                </a:cubicBezTo>
                <a:cubicBezTo>
                  <a:pt x="43770" y="2382093"/>
                  <a:pt x="5445" y="2414836"/>
                  <a:pt x="599" y="2458802"/>
                </a:cubicBezTo>
                <a:cubicBezTo>
                  <a:pt x="-5380" y="2511482"/>
                  <a:pt x="34205" y="2556834"/>
                  <a:pt x="83291" y="2556834"/>
                </a:cubicBezTo>
                <a:lnTo>
                  <a:pt x="114380" y="2556834"/>
                </a:lnTo>
                <a:cubicBezTo>
                  <a:pt x="114380" y="2629714"/>
                  <a:pt x="170641" y="2688732"/>
                  <a:pt x="240118" y="2688732"/>
                </a:cubicBezTo>
                <a:lnTo>
                  <a:pt x="1271068" y="2688732"/>
                </a:lnTo>
                <a:cubicBezTo>
                  <a:pt x="1340545" y="2688732"/>
                  <a:pt x="1396806" y="2629714"/>
                  <a:pt x="1396806" y="2556834"/>
                </a:cubicBezTo>
                <a:lnTo>
                  <a:pt x="1424434" y="2556834"/>
                </a:lnTo>
                <a:cubicBezTo>
                  <a:pt x="1469870" y="2556834"/>
                  <a:pt x="1509392" y="2520328"/>
                  <a:pt x="1510587" y="2472665"/>
                </a:cubicBezTo>
                <a:cubicBezTo>
                  <a:pt x="1511783" y="2423616"/>
                  <a:pt x="1474716" y="2382159"/>
                  <a:pt x="1427958" y="2382159"/>
                </a:cubicBezTo>
                <a:cubicBezTo>
                  <a:pt x="1411155" y="2382159"/>
                  <a:pt x="1396743" y="2367107"/>
                  <a:pt x="1396743" y="2349547"/>
                </a:cubicBezTo>
                <a:lnTo>
                  <a:pt x="1396743" y="2313041"/>
                </a:lnTo>
                <a:cubicBezTo>
                  <a:pt x="1392149" y="2294161"/>
                  <a:pt x="1406498" y="2279044"/>
                  <a:pt x="1423301" y="2279044"/>
                </a:cubicBezTo>
                <a:lnTo>
                  <a:pt x="1423301" y="2279044"/>
                </a:lnTo>
                <a:close/>
                <a:moveTo>
                  <a:pt x="1102348" y="106956"/>
                </a:moveTo>
                <a:cubicBezTo>
                  <a:pt x="1144261" y="54145"/>
                  <a:pt x="1186236" y="26484"/>
                  <a:pt x="1225694" y="24042"/>
                </a:cubicBezTo>
                <a:cubicBezTo>
                  <a:pt x="1253259" y="22788"/>
                  <a:pt x="1279564" y="34142"/>
                  <a:pt x="1302345" y="57907"/>
                </a:cubicBezTo>
                <a:cubicBezTo>
                  <a:pt x="1345454" y="101873"/>
                  <a:pt x="1358670" y="167228"/>
                  <a:pt x="1335888" y="227500"/>
                </a:cubicBezTo>
                <a:cubicBezTo>
                  <a:pt x="1311911" y="290412"/>
                  <a:pt x="1256846" y="329228"/>
                  <a:pt x="1193348" y="329228"/>
                </a:cubicBezTo>
                <a:lnTo>
                  <a:pt x="1013740" y="329228"/>
                </a:lnTo>
                <a:cubicBezTo>
                  <a:pt x="1037780" y="229942"/>
                  <a:pt x="1066477" y="150856"/>
                  <a:pt x="1102348" y="106956"/>
                </a:cubicBezTo>
                <a:lnTo>
                  <a:pt x="1102348" y="106956"/>
                </a:lnTo>
                <a:close/>
                <a:moveTo>
                  <a:pt x="307266" y="329228"/>
                </a:moveTo>
                <a:cubicBezTo>
                  <a:pt x="243831" y="329228"/>
                  <a:pt x="188702" y="290346"/>
                  <a:pt x="164725" y="227500"/>
                </a:cubicBezTo>
                <a:cubicBezTo>
                  <a:pt x="141944" y="167228"/>
                  <a:pt x="153964" y="101873"/>
                  <a:pt x="198268" y="57907"/>
                </a:cubicBezTo>
                <a:cubicBezTo>
                  <a:pt x="219854" y="35397"/>
                  <a:pt x="244964" y="24042"/>
                  <a:pt x="270136" y="24042"/>
                </a:cubicBezTo>
                <a:cubicBezTo>
                  <a:pt x="271332" y="24042"/>
                  <a:pt x="273723" y="24042"/>
                  <a:pt x="274919" y="24042"/>
                </a:cubicBezTo>
                <a:cubicBezTo>
                  <a:pt x="314377" y="26550"/>
                  <a:pt x="356353" y="54211"/>
                  <a:pt x="398266" y="106956"/>
                </a:cubicBezTo>
                <a:cubicBezTo>
                  <a:pt x="434137" y="150923"/>
                  <a:pt x="462897" y="230008"/>
                  <a:pt x="486811" y="329228"/>
                </a:cubicBezTo>
                <a:lnTo>
                  <a:pt x="307266" y="329228"/>
                </a:lnTo>
                <a:lnTo>
                  <a:pt x="307266" y="329228"/>
                </a:lnTo>
                <a:lnTo>
                  <a:pt x="307266" y="329228"/>
                </a:lnTo>
                <a:close/>
                <a:moveTo>
                  <a:pt x="516829" y="354380"/>
                </a:moveTo>
                <a:lnTo>
                  <a:pt x="983784" y="354380"/>
                </a:lnTo>
                <a:cubicBezTo>
                  <a:pt x="902350" y="727496"/>
                  <a:pt x="888065" y="1346848"/>
                  <a:pt x="886869" y="1696198"/>
                </a:cubicBezTo>
                <a:lnTo>
                  <a:pt x="612612" y="1696198"/>
                </a:lnTo>
                <a:cubicBezTo>
                  <a:pt x="612612" y="1346848"/>
                  <a:pt x="598263" y="727430"/>
                  <a:pt x="516829" y="354380"/>
                </a:cubicBezTo>
                <a:lnTo>
                  <a:pt x="516829" y="354380"/>
                </a:lnTo>
                <a:close/>
              </a:path>
            </a:pathLst>
          </a:custGeom>
          <a:solidFill>
            <a:srgbClr val="4855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7" name="Google Shape;297;p9"/>
          <p:cNvSpPr/>
          <p:nvPr/>
        </p:nvSpPr>
        <p:spPr>
          <a:xfrm>
            <a:off x="6181405" y="2887932"/>
            <a:ext cx="1843577" cy="1296927"/>
          </a:xfrm>
          <a:custGeom>
            <a:avLst/>
            <a:gdLst/>
            <a:ahLst/>
            <a:cxnLst/>
            <a:rect l="l" t="t" r="r" b="b"/>
            <a:pathLst>
              <a:path w="1843577" h="1296927" extrusionOk="0">
                <a:moveTo>
                  <a:pt x="277013" y="342221"/>
                </a:moveTo>
                <a:cubicBezTo>
                  <a:pt x="253791" y="231184"/>
                  <a:pt x="241268" y="117110"/>
                  <a:pt x="240702" y="0"/>
                </a:cubicBezTo>
                <a:lnTo>
                  <a:pt x="1648803" y="45352"/>
                </a:lnTo>
                <a:cubicBezTo>
                  <a:pt x="1651887" y="211446"/>
                  <a:pt x="1724070" y="363808"/>
                  <a:pt x="1843577" y="481314"/>
                </a:cubicBezTo>
                <a:lnTo>
                  <a:pt x="833394" y="1296928"/>
                </a:lnTo>
                <a:cubicBezTo>
                  <a:pt x="711118" y="1182722"/>
                  <a:pt x="603819" y="1056436"/>
                  <a:pt x="516595" y="919521"/>
                </a:cubicBezTo>
                <a:cubicBezTo>
                  <a:pt x="465683" y="940580"/>
                  <a:pt x="408541" y="952396"/>
                  <a:pt x="347749" y="950482"/>
                </a:cubicBezTo>
                <a:cubicBezTo>
                  <a:pt x="150961" y="944145"/>
                  <a:pt x="-4796" y="801619"/>
                  <a:pt x="113" y="632290"/>
                </a:cubicBezTo>
                <a:cubicBezTo>
                  <a:pt x="3008" y="486860"/>
                  <a:pt x="121446" y="370145"/>
                  <a:pt x="277013" y="342221"/>
                </a:cubicBezTo>
                <a:lnTo>
                  <a:pt x="277013" y="342221"/>
                </a:lnTo>
                <a:close/>
              </a:path>
            </a:pathLst>
          </a:custGeom>
          <a:solidFill>
            <a:srgbClr val="38AA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8" name="Google Shape;298;p9"/>
          <p:cNvSpPr/>
          <p:nvPr/>
        </p:nvSpPr>
        <p:spPr>
          <a:xfrm>
            <a:off x="6234431" y="1239319"/>
            <a:ext cx="1746628" cy="1579735"/>
          </a:xfrm>
          <a:custGeom>
            <a:avLst/>
            <a:gdLst/>
            <a:ahLst/>
            <a:cxnLst/>
            <a:rect l="l" t="t" r="r" b="b"/>
            <a:pathLst>
              <a:path w="1746628" h="1579735" extrusionOk="0">
                <a:moveTo>
                  <a:pt x="142" y="685036"/>
                </a:moveTo>
                <a:cubicBezTo>
                  <a:pt x="5554" y="481578"/>
                  <a:pt x="167540" y="320964"/>
                  <a:pt x="361497" y="326641"/>
                </a:cubicBezTo>
                <a:cubicBezTo>
                  <a:pt x="410961" y="328094"/>
                  <a:pt x="457594" y="340439"/>
                  <a:pt x="498751" y="360705"/>
                </a:cubicBezTo>
                <a:cubicBezTo>
                  <a:pt x="581695" y="230590"/>
                  <a:pt x="676156" y="108990"/>
                  <a:pt x="782008" y="0"/>
                </a:cubicBezTo>
                <a:lnTo>
                  <a:pt x="1746628" y="1069573"/>
                </a:lnTo>
                <a:cubicBezTo>
                  <a:pt x="1621897" y="1202593"/>
                  <a:pt x="1541533" y="1380635"/>
                  <a:pt x="1528443" y="1579735"/>
                </a:cubicBezTo>
                <a:lnTo>
                  <a:pt x="140354" y="1539136"/>
                </a:lnTo>
                <a:cubicBezTo>
                  <a:pt x="146269" y="1365781"/>
                  <a:pt x="170247" y="1196981"/>
                  <a:pt x="209768" y="1035509"/>
                </a:cubicBezTo>
                <a:cubicBezTo>
                  <a:pt x="83652" y="975832"/>
                  <a:pt x="-4012" y="840699"/>
                  <a:pt x="142" y="685036"/>
                </a:cubicBezTo>
                <a:lnTo>
                  <a:pt x="142" y="685036"/>
                </a:lnTo>
                <a:close/>
              </a:path>
            </a:pathLst>
          </a:custGeom>
          <a:solidFill>
            <a:srgbClr val="39A9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9" name="Google Shape;299;p9"/>
          <p:cNvSpPr/>
          <p:nvPr/>
        </p:nvSpPr>
        <p:spPr>
          <a:xfrm>
            <a:off x="8639639" y="395937"/>
            <a:ext cx="1557816" cy="1915500"/>
          </a:xfrm>
          <a:custGeom>
            <a:avLst/>
            <a:gdLst/>
            <a:ahLst/>
            <a:cxnLst/>
            <a:rect l="l" t="t" r="r" b="b"/>
            <a:pathLst>
              <a:path w="1557816" h="1915500" extrusionOk="0">
                <a:moveTo>
                  <a:pt x="1188595" y="570712"/>
                </a:moveTo>
                <a:cubicBezTo>
                  <a:pt x="1217984" y="520805"/>
                  <a:pt x="1235983" y="461788"/>
                  <a:pt x="1239507" y="399140"/>
                </a:cubicBezTo>
                <a:cubicBezTo>
                  <a:pt x="1251212" y="191523"/>
                  <a:pt x="1100176" y="12953"/>
                  <a:pt x="902381" y="674"/>
                </a:cubicBezTo>
                <a:cubicBezTo>
                  <a:pt x="740520" y="-9360"/>
                  <a:pt x="597539" y="93623"/>
                  <a:pt x="543669" y="245457"/>
                </a:cubicBezTo>
                <a:cubicBezTo>
                  <a:pt x="397100" y="200039"/>
                  <a:pt x="244302" y="170992"/>
                  <a:pt x="85147" y="158317"/>
                </a:cubicBezTo>
                <a:lnTo>
                  <a:pt x="0" y="1668605"/>
                </a:lnTo>
                <a:cubicBezTo>
                  <a:pt x="191942" y="1688872"/>
                  <a:pt x="361229" y="1780500"/>
                  <a:pt x="486778" y="1915501"/>
                </a:cubicBezTo>
                <a:lnTo>
                  <a:pt x="1557816" y="916564"/>
                </a:lnTo>
                <a:cubicBezTo>
                  <a:pt x="1449385" y="786779"/>
                  <a:pt x="1324088" y="671385"/>
                  <a:pt x="1188595" y="570712"/>
                </a:cubicBezTo>
                <a:lnTo>
                  <a:pt x="1188595" y="570712"/>
                </a:lnTo>
                <a:close/>
              </a:path>
            </a:pathLst>
          </a:custGeom>
          <a:solidFill>
            <a:srgbClr val="39A9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0" name="Google Shape;300;p9"/>
          <p:cNvSpPr/>
          <p:nvPr/>
        </p:nvSpPr>
        <p:spPr>
          <a:xfrm>
            <a:off x="7079620" y="315908"/>
            <a:ext cx="1540069" cy="1945345"/>
          </a:xfrm>
          <a:custGeom>
            <a:avLst/>
            <a:gdLst/>
            <a:ahLst/>
            <a:cxnLst/>
            <a:rect l="l" t="t" r="r" b="b"/>
            <a:pathLst>
              <a:path w="1540069" h="1945345" extrusionOk="0">
                <a:moveTo>
                  <a:pt x="1074877" y="275367"/>
                </a:moveTo>
                <a:cubicBezTo>
                  <a:pt x="1034664" y="120695"/>
                  <a:pt x="901500" y="5895"/>
                  <a:pt x="740835" y="218"/>
                </a:cubicBezTo>
                <a:cubicBezTo>
                  <a:pt x="543040" y="-6780"/>
                  <a:pt x="376962" y="155881"/>
                  <a:pt x="370291" y="363299"/>
                </a:cubicBezTo>
                <a:cubicBezTo>
                  <a:pt x="368340" y="424495"/>
                  <a:pt x="381116" y="482126"/>
                  <a:pt x="403331" y="534476"/>
                </a:cubicBezTo>
                <a:cubicBezTo>
                  <a:pt x="258273" y="621219"/>
                  <a:pt x="122025" y="725061"/>
                  <a:pt x="0" y="843359"/>
                </a:cubicBezTo>
                <a:lnTo>
                  <a:pt x="982556" y="1945345"/>
                </a:lnTo>
                <a:cubicBezTo>
                  <a:pt x="1119496" y="1820643"/>
                  <a:pt x="1297278" y="1746179"/>
                  <a:pt x="1491423" y="1744594"/>
                </a:cubicBezTo>
                <a:lnTo>
                  <a:pt x="1540070" y="233316"/>
                </a:lnTo>
                <a:cubicBezTo>
                  <a:pt x="1379342" y="230411"/>
                  <a:pt x="1224718" y="244473"/>
                  <a:pt x="1074877" y="275367"/>
                </a:cubicBezTo>
                <a:lnTo>
                  <a:pt x="1074877" y="275367"/>
                </a:lnTo>
                <a:close/>
              </a:path>
            </a:pathLst>
          </a:custGeom>
          <a:solidFill>
            <a:srgbClr val="39A9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1" name="Google Shape;301;p9"/>
          <p:cNvSpPr txBox="1"/>
          <p:nvPr/>
        </p:nvSpPr>
        <p:spPr>
          <a:xfrm>
            <a:off x="9151347" y="395383"/>
            <a:ext cx="731511"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1" i="0" u="none" strike="noStrike" cap="none">
                <a:solidFill>
                  <a:schemeClr val="lt1"/>
                </a:solidFill>
                <a:latin typeface="Work Sans"/>
                <a:ea typeface="Work Sans"/>
                <a:cs typeface="Work Sans"/>
                <a:sym typeface="Work Sans"/>
              </a:rPr>
              <a:t>4</a:t>
            </a:r>
            <a:endParaRPr sz="1400" b="0" i="0" u="none" strike="noStrike" cap="none">
              <a:solidFill>
                <a:srgbClr val="000000"/>
              </a:solidFill>
              <a:latin typeface="Arial"/>
              <a:ea typeface="Arial"/>
              <a:cs typeface="Arial"/>
              <a:sym typeface="Arial"/>
            </a:endParaRPr>
          </a:p>
        </p:txBody>
      </p:sp>
      <p:sp>
        <p:nvSpPr>
          <p:cNvPr id="302" name="Google Shape;302;p9"/>
          <p:cNvSpPr txBox="1"/>
          <p:nvPr/>
        </p:nvSpPr>
        <p:spPr>
          <a:xfrm>
            <a:off x="7421082" y="314165"/>
            <a:ext cx="731511"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1" i="0" u="none" strike="noStrike" cap="none">
                <a:solidFill>
                  <a:schemeClr val="lt1"/>
                </a:solidFill>
                <a:latin typeface="Work Sans"/>
                <a:ea typeface="Work Sans"/>
                <a:cs typeface="Work Sans"/>
                <a:sym typeface="Work Sans"/>
              </a:rPr>
              <a:t>3</a:t>
            </a:r>
            <a:endParaRPr sz="1400" b="0" i="0" u="none" strike="noStrike" cap="none">
              <a:solidFill>
                <a:srgbClr val="000000"/>
              </a:solidFill>
              <a:latin typeface="Arial"/>
              <a:ea typeface="Arial"/>
              <a:cs typeface="Arial"/>
              <a:sym typeface="Arial"/>
            </a:endParaRPr>
          </a:p>
        </p:txBody>
      </p:sp>
      <p:sp>
        <p:nvSpPr>
          <p:cNvPr id="303" name="Google Shape;303;p9"/>
          <p:cNvSpPr txBox="1"/>
          <p:nvPr/>
        </p:nvSpPr>
        <p:spPr>
          <a:xfrm>
            <a:off x="6213176" y="1542784"/>
            <a:ext cx="731511"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1" i="0" u="none" strike="noStrike" cap="none">
                <a:solidFill>
                  <a:schemeClr val="lt1"/>
                </a:solidFill>
                <a:latin typeface="Work Sans"/>
                <a:ea typeface="Work Sans"/>
                <a:cs typeface="Work Sans"/>
                <a:sym typeface="Work Sans"/>
              </a:rPr>
              <a:t>2</a:t>
            </a:r>
            <a:endParaRPr sz="1400" b="0" i="0" u="none" strike="noStrike" cap="none">
              <a:solidFill>
                <a:srgbClr val="000000"/>
              </a:solidFill>
              <a:latin typeface="Arial"/>
              <a:ea typeface="Arial"/>
              <a:cs typeface="Arial"/>
              <a:sym typeface="Arial"/>
            </a:endParaRPr>
          </a:p>
        </p:txBody>
      </p:sp>
      <p:sp>
        <p:nvSpPr>
          <p:cNvPr id="304" name="Google Shape;304;p9"/>
          <p:cNvSpPr txBox="1"/>
          <p:nvPr/>
        </p:nvSpPr>
        <p:spPr>
          <a:xfrm>
            <a:off x="6143250" y="3167675"/>
            <a:ext cx="731511"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1" i="0" u="none" strike="noStrike" cap="none">
                <a:solidFill>
                  <a:schemeClr val="lt1"/>
                </a:solidFill>
                <a:latin typeface="Work Sans"/>
                <a:ea typeface="Work Sans"/>
                <a:cs typeface="Work Sans"/>
                <a:sym typeface="Work Sans"/>
              </a:rPr>
              <a:t>1</a:t>
            </a:r>
            <a:endParaRPr sz="1400" b="0" i="0" u="none" strike="noStrike" cap="none">
              <a:solidFill>
                <a:srgbClr val="000000"/>
              </a:solidFill>
              <a:latin typeface="Arial"/>
              <a:ea typeface="Arial"/>
              <a:cs typeface="Arial"/>
              <a:sym typeface="Arial"/>
            </a:endParaRPr>
          </a:p>
        </p:txBody>
      </p:sp>
      <p:sp>
        <p:nvSpPr>
          <p:cNvPr id="305" name="Google Shape;305;p9"/>
          <p:cNvSpPr txBox="1"/>
          <p:nvPr/>
        </p:nvSpPr>
        <p:spPr>
          <a:xfrm>
            <a:off x="-62753" y="6027692"/>
            <a:ext cx="12254753" cy="369332"/>
          </a:xfrm>
          <a:prstGeom prst="rect">
            <a:avLst/>
          </a:prstGeom>
          <a:solidFill>
            <a:srgbClr val="39A900"/>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CO" sz="1800" b="1" i="1" u="none" strike="noStrike" cap="none">
                <a:solidFill>
                  <a:schemeClr val="lt1"/>
                </a:solidFill>
                <a:latin typeface="Calibri"/>
                <a:ea typeface="Calibri"/>
                <a:cs typeface="Calibri"/>
                <a:sym typeface="Calibri"/>
              </a:rPr>
              <a:t>Pasos para solicitar tramite, Articulo 21.</a:t>
            </a:r>
            <a:endParaRPr sz="1400" b="0" i="0" u="none" strike="noStrike" cap="none">
              <a:solidFill>
                <a:srgbClr val="000000"/>
              </a:solidFill>
              <a:latin typeface="Arial"/>
              <a:ea typeface="Arial"/>
              <a:cs typeface="Arial"/>
              <a:sym typeface="Arial"/>
            </a:endParaRPr>
          </a:p>
        </p:txBody>
      </p:sp>
      <p:pic>
        <p:nvPicPr>
          <p:cNvPr id="306" name="Google Shape;306;p9" descr="Logotipo&#10;&#10;Descripción generada automáticamente"/>
          <p:cNvPicPr preferRelativeResize="0"/>
          <p:nvPr/>
        </p:nvPicPr>
        <p:blipFill rotWithShape="1">
          <a:blip r:embed="rId3">
            <a:alphaModFix/>
          </a:blip>
          <a:srcRect/>
          <a:stretch/>
        </p:blipFill>
        <p:spPr>
          <a:xfrm>
            <a:off x="11057691" y="315928"/>
            <a:ext cx="900393" cy="878644"/>
          </a:xfrm>
          <a:prstGeom prst="rect">
            <a:avLst/>
          </a:prstGeom>
          <a:noFill/>
          <a:ln>
            <a:noFill/>
          </a:ln>
        </p:spPr>
      </p:pic>
      <p:pic>
        <p:nvPicPr>
          <p:cNvPr id="307" name="Google Shape;307;p9"/>
          <p:cNvPicPr preferRelativeResize="0"/>
          <p:nvPr/>
        </p:nvPicPr>
        <p:blipFill rotWithShape="1">
          <a:blip r:embed="rId4">
            <a:alphaModFix/>
          </a:blip>
          <a:srcRect/>
          <a:stretch/>
        </p:blipFill>
        <p:spPr>
          <a:xfrm>
            <a:off x="6681680" y="2637200"/>
            <a:ext cx="920224" cy="1478932"/>
          </a:xfrm>
          <a:prstGeom prst="rect">
            <a:avLst/>
          </a:prstGeom>
          <a:noFill/>
          <a:ln>
            <a:noFill/>
          </a:ln>
        </p:spPr>
      </p:pic>
      <p:pic>
        <p:nvPicPr>
          <p:cNvPr id="308" name="Google Shape;308;p9"/>
          <p:cNvPicPr preferRelativeResize="0"/>
          <p:nvPr/>
        </p:nvPicPr>
        <p:blipFill rotWithShape="1">
          <a:blip r:embed="rId5">
            <a:alphaModFix/>
          </a:blip>
          <a:srcRect/>
          <a:stretch/>
        </p:blipFill>
        <p:spPr>
          <a:xfrm>
            <a:off x="6381055" y="2000657"/>
            <a:ext cx="1652511" cy="737728"/>
          </a:xfrm>
          <a:prstGeom prst="rect">
            <a:avLst/>
          </a:prstGeom>
          <a:noFill/>
          <a:ln>
            <a:noFill/>
          </a:ln>
        </p:spPr>
      </p:pic>
      <p:pic>
        <p:nvPicPr>
          <p:cNvPr id="309" name="Google Shape;309;p9"/>
          <p:cNvPicPr preferRelativeResize="0"/>
          <p:nvPr/>
        </p:nvPicPr>
        <p:blipFill rotWithShape="1">
          <a:blip r:embed="rId6">
            <a:alphaModFix/>
          </a:blip>
          <a:srcRect/>
          <a:stretch/>
        </p:blipFill>
        <p:spPr>
          <a:xfrm>
            <a:off x="7514851" y="775515"/>
            <a:ext cx="1110497" cy="1239394"/>
          </a:xfrm>
          <a:prstGeom prst="rect">
            <a:avLst/>
          </a:prstGeom>
          <a:noFill/>
          <a:ln>
            <a:noFill/>
          </a:ln>
        </p:spPr>
      </p:pic>
      <p:pic>
        <p:nvPicPr>
          <p:cNvPr id="310" name="Google Shape;310;p9"/>
          <p:cNvPicPr preferRelativeResize="0"/>
          <p:nvPr/>
        </p:nvPicPr>
        <p:blipFill rotWithShape="1">
          <a:blip r:embed="rId7">
            <a:alphaModFix/>
          </a:blip>
          <a:srcRect/>
          <a:stretch/>
        </p:blipFill>
        <p:spPr>
          <a:xfrm>
            <a:off x="8556963" y="1012751"/>
            <a:ext cx="1272385" cy="852044"/>
          </a:xfrm>
          <a:prstGeom prst="rect">
            <a:avLst/>
          </a:prstGeom>
          <a:noFill/>
          <a:ln>
            <a:noFill/>
          </a:ln>
        </p:spPr>
      </p:pic>
      <p:pic>
        <p:nvPicPr>
          <p:cNvPr id="311" name="Google Shape;311;p9"/>
          <p:cNvPicPr preferRelativeResize="0"/>
          <p:nvPr/>
        </p:nvPicPr>
        <p:blipFill rotWithShape="1">
          <a:blip r:embed="rId8">
            <a:alphaModFix/>
          </a:blip>
          <a:srcRect l="31580"/>
          <a:stretch/>
        </p:blipFill>
        <p:spPr>
          <a:xfrm>
            <a:off x="10197455" y="5309357"/>
            <a:ext cx="1881123" cy="767951"/>
          </a:xfrm>
          <a:prstGeom prst="rect">
            <a:avLst/>
          </a:prstGeom>
          <a:noFill/>
          <a:ln>
            <a:noFill/>
          </a:ln>
        </p:spPr>
      </p:pic>
    </p:spTree>
  </p:cSld>
  <p:clrMapOvr>
    <a:masterClrMapping/>
  </p:clrMapOvr>
  <p:transition spd="slow">
    <p:push/>
  </p:transition>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1362</Words>
  <Application>Microsoft Office PowerPoint</Application>
  <PresentationFormat>Panorámica</PresentationFormat>
  <Paragraphs>196</Paragraphs>
  <Slides>16</Slides>
  <Notes>16</Notes>
  <HiddenSlides>0</HiddenSlides>
  <MMClips>0</MMClips>
  <ScaleCrop>false</ScaleCrop>
  <HeadingPairs>
    <vt:vector size="8" baseType="variant">
      <vt:variant>
        <vt:lpstr>Fuentes usadas</vt:lpstr>
      </vt:variant>
      <vt:variant>
        <vt:i4>7</vt:i4>
      </vt:variant>
      <vt:variant>
        <vt:lpstr>Tema</vt:lpstr>
      </vt:variant>
      <vt:variant>
        <vt:i4>1</vt:i4>
      </vt:variant>
      <vt:variant>
        <vt:lpstr>Servidores OLE incrustados</vt:lpstr>
      </vt:variant>
      <vt:variant>
        <vt:i4>0</vt:i4>
      </vt:variant>
      <vt:variant>
        <vt:lpstr>Títulos de diapositiva</vt:lpstr>
      </vt:variant>
      <vt:variant>
        <vt:i4>16</vt:i4>
      </vt:variant>
    </vt:vector>
  </HeadingPairs>
  <TitlesOfParts>
    <vt:vector size="24" baseType="lpstr">
      <vt:lpstr>Work Sans</vt:lpstr>
      <vt:lpstr>Courier New</vt:lpstr>
      <vt:lpstr>Josefin Sans</vt:lpstr>
      <vt:lpstr>Arial</vt:lpstr>
      <vt:lpstr>Work Sans Medium</vt:lpstr>
      <vt:lpstr>Calibri</vt:lpstr>
      <vt:lpstr>Work Sans SemiBold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Santiago Rincón</dc:creator>
  <cp:lastModifiedBy>Nury Esmeralda Sastoque Espinosa</cp:lastModifiedBy>
  <cp:revision>1</cp:revision>
  <dcterms:modified xsi:type="dcterms:W3CDTF">2023-08-15T16:34:39Z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SetDate">
    <vt:lpwstr>2023-06-30T18:40:43Z</vt:lpwstr>
  </property>
  <property fmtid="{D5CDD505-2E9C-101B-9397-08002B2CF9AE}" pid="4" name="MSIP_Label_1299739c-ad3d-4908-806e-4d91151a6e13_Method">
    <vt:lpwstr>Standard</vt:lpwstr>
  </property>
  <property fmtid="{D5CDD505-2E9C-101B-9397-08002B2CF9AE}" pid="5" name="MSIP_Label_1299739c-ad3d-4908-806e-4d91151a6e13_Name">
    <vt:lpwstr>All Employees (Unrestricted)</vt:lpwstr>
  </property>
  <property fmtid="{D5CDD505-2E9C-101B-9397-08002B2CF9AE}" pid="6" name="MSIP_Label_1299739c-ad3d-4908-806e-4d91151a6e13_SiteId">
    <vt:lpwstr>cbc2c381-2f2e-4d93-91d1-506c9316ace7</vt:lpwstr>
  </property>
  <property fmtid="{D5CDD505-2E9C-101B-9397-08002B2CF9AE}" pid="7" name="MSIP_Label_1299739c-ad3d-4908-806e-4d91151a6e13_ActionId">
    <vt:lpwstr>dedea28d-467a-43b9-9e0c-3d843b847c9f</vt:lpwstr>
  </property>
  <property fmtid="{D5CDD505-2E9C-101B-9397-08002B2CF9AE}" pid="8" name="MSIP_Label_1299739c-ad3d-4908-806e-4d91151a6e13_ContentBits">
    <vt:lpwstr>0</vt:lpwstr>
  </property>
</Properties>
</file>